
<file path=[Content_Types].xml><?xml version="1.0" encoding="utf-8"?>
<Types xmlns="http://schemas.openxmlformats.org/package/2006/content-types">
  <Default Extension="xml" ContentType="application/xml"/>
  <Default Extension="jpeg" ContentType="image/jpeg"/>
  <Default Extension="tiff" ContentType="image/tiff"/>
  <Default Extension="emf" ContentType="image/x-emf"/>
  <Default Extension="rels" ContentType="application/vnd.openxmlformats-package.relationships+xml"/>
  <Default Extension="wdp" ContentType="image/vnd.ms-photo"/>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2"/>
  </p:sldMasterIdLst>
  <p:notesMasterIdLst>
    <p:notesMasterId r:id="rId4"/>
  </p:notesMasterIdLst>
  <p:handoutMasterIdLst>
    <p:handoutMasterId r:id="rId5"/>
  </p:handoutMasterIdLst>
  <p:sldIdLst>
    <p:sldId id="256" r:id="rId3"/>
  </p:sldIdLst>
  <p:sldSz cx="43891200" cy="32918400"/>
  <p:notesSz cx="6858000" cy="9144000"/>
  <p:defaultTex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79DCFF"/>
    <a:srgbClr val="FFFF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356" autoAdjust="0"/>
    <p:restoredTop sz="96257" autoAdjust="0"/>
  </p:normalViewPr>
  <p:slideViewPr>
    <p:cSldViewPr snapToGrid="0">
      <p:cViewPr>
        <p:scale>
          <a:sx n="59" d="100"/>
          <a:sy n="59" d="100"/>
        </p:scale>
        <p:origin x="-3992" y="-3840"/>
      </p:cViewPr>
      <p:guideLst>
        <p:guide orient="horz" pos="10368"/>
        <p:guide pos="13824"/>
      </p:guideLst>
    </p:cSldViewPr>
  </p:slideViewPr>
  <p:notesTextViewPr>
    <p:cViewPr>
      <p:scale>
        <a:sx n="1" d="1"/>
        <a:sy n="1" d="1"/>
      </p:scale>
      <p:origin x="0" y="0"/>
    </p:cViewPr>
  </p:notesTextViewPr>
  <p:notesViewPr>
    <p:cSldViewPr snapToGrid="0" showGuides="1">
      <p:cViewPr varScale="1">
        <p:scale>
          <a:sx n="65" d="100"/>
          <a:sy n="65" d="100"/>
        </p:scale>
        <p:origin x="2796" y="60"/>
      </p:cViewPr>
      <p:guideLst/>
    </p:cSldViewPr>
  </p:notes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 Target="slides/slide1.xml"/><Relationship Id="rId4" Type="http://schemas.openxmlformats.org/officeDocument/2006/relationships/notesMaster" Target="notesMasters/notesMaster1.xml"/><Relationship Id="rId5" Type="http://schemas.openxmlformats.org/officeDocument/2006/relationships/handoutMaster" Target="handoutMasters/handoutMaster1.xml"/><Relationship Id="rId6" Type="http://schemas.openxmlformats.org/officeDocument/2006/relationships/presProps" Target="presProps.xml"/><Relationship Id="rId7" Type="http://schemas.openxmlformats.org/officeDocument/2006/relationships/viewProps" Target="viewProps.xml"/><Relationship Id="rId8" Type="http://schemas.openxmlformats.org/officeDocument/2006/relationships/theme" Target="theme/theme1.xml"/><Relationship Id="rId9" Type="http://schemas.openxmlformats.org/officeDocument/2006/relationships/tableStyles" Target="tableStyles.xml"/><Relationship Id="rId1" Type="http://schemas.openxmlformats.org/officeDocument/2006/relationships/customXml" Target="../customXml/item1.xml"/><Relationship Id="rId2"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1C0B079-A316-4C9B-B165-DF9EA8325D2C}" type="datetimeFigureOut">
              <a:rPr lang="en-US" smtClean="0"/>
              <a:t>4/20/18</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BA0EAE6-B4B6-49B7-9049-B371250BE0F4}" type="slidenum">
              <a:rPr lang="en-US" smtClean="0"/>
              <a:t>‹#›</a:t>
            </a:fld>
            <a:endParaRPr lang="en-US"/>
          </a:p>
        </p:txBody>
      </p:sp>
    </p:spTree>
    <p:extLst>
      <p:ext uri="{BB962C8B-B14F-4D97-AF65-F5344CB8AC3E}">
        <p14:creationId xmlns:p14="http://schemas.microsoft.com/office/powerpoint/2010/main" val="1472466397"/>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2.tiff>
</file>

<file path=ppt/media/image23.jpeg>
</file>

<file path=ppt/media/image27.jpeg>
</file>

<file path=ppt/media/image3.tiff>
</file>

<file path=ppt/media/image4.tiff>
</file>

<file path=ppt/media/image5.jpeg>
</file>

<file path=ppt/media/image6.tiff>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F28AB8-57D1-494F-9851-055AD867E790}" type="datetimeFigureOut">
              <a:rPr lang="en-US" smtClean="0"/>
              <a:t>4/20/18</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C7F044-5458-4B2E-BFA0-52AAA1C529D4}" type="slidenum">
              <a:rPr lang="en-US" smtClean="0"/>
              <a:t>‹#›</a:t>
            </a:fld>
            <a:endParaRPr lang="en-US"/>
          </a:p>
        </p:txBody>
      </p:sp>
    </p:spTree>
    <p:extLst>
      <p:ext uri="{BB962C8B-B14F-4D97-AF65-F5344CB8AC3E}">
        <p14:creationId xmlns:p14="http://schemas.microsoft.com/office/powerpoint/2010/main" val="16248086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s-IS" dirty="0"/>
          </a:p>
        </p:txBody>
      </p:sp>
      <p:sp>
        <p:nvSpPr>
          <p:cNvPr id="4" name="Slide Number Placeholder 3"/>
          <p:cNvSpPr>
            <a:spLocks noGrp="1"/>
          </p:cNvSpPr>
          <p:nvPr>
            <p:ph type="sldNum" sz="quarter" idx="10"/>
          </p:nvPr>
        </p:nvSpPr>
        <p:spPr/>
        <p:txBody>
          <a:bodyPr/>
          <a:lstStyle/>
          <a:p>
            <a:fld id="{37C7F044-5458-4B2E-BFA0-52AAA1C529D4}" type="slidenum">
              <a:rPr lang="en-US" smtClean="0"/>
              <a:t>1</a:t>
            </a:fld>
            <a:endParaRPr lang="en-US"/>
          </a:p>
        </p:txBody>
      </p:sp>
    </p:spTree>
    <p:extLst>
      <p:ext uri="{BB962C8B-B14F-4D97-AF65-F5344CB8AC3E}">
        <p14:creationId xmlns:p14="http://schemas.microsoft.com/office/powerpoint/2010/main" val="14446361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oster">
    <p:spTree>
      <p:nvGrpSpPr>
        <p:cNvPr id="1" name=""/>
        <p:cNvGrpSpPr/>
        <p:nvPr/>
      </p:nvGrpSpPr>
      <p:grpSpPr>
        <a:xfrm>
          <a:off x="0" y="0"/>
          <a:ext cx="0" cy="0"/>
          <a:chOff x="0" y="0"/>
          <a:chExt cx="0" cy="0"/>
        </a:xfrm>
      </p:grpSpPr>
      <p:sp>
        <p:nvSpPr>
          <p:cNvPr id="2" name="Title 1"/>
          <p:cNvSpPr>
            <a:spLocks noGrp="1"/>
          </p:cNvSpPr>
          <p:nvPr>
            <p:ph type="title"/>
          </p:nvPr>
        </p:nvSpPr>
        <p:spPr>
          <a:xfrm>
            <a:off x="6400800" y="990602"/>
            <a:ext cx="31089600" cy="2514540"/>
          </a:xfrm>
        </p:spPr>
        <p:txBody>
          <a:bodyPr/>
          <a:lstStyle/>
          <a:p>
            <a:r>
              <a:rPr lang="en-US"/>
              <a:t>Click to edit Master title style</a:t>
            </a:r>
          </a:p>
        </p:txBody>
      </p:sp>
      <p:sp>
        <p:nvSpPr>
          <p:cNvPr id="31" name="Text Placeholder 6"/>
          <p:cNvSpPr>
            <a:spLocks noGrp="1"/>
          </p:cNvSpPr>
          <p:nvPr>
            <p:ph type="body" sz="quarter" idx="36"/>
          </p:nvPr>
        </p:nvSpPr>
        <p:spPr bwMode="auto">
          <a:xfrm>
            <a:off x="6400800" y="3588603"/>
            <a:ext cx="31089600" cy="830997"/>
          </a:xfrm>
        </p:spPr>
        <p:txBody>
          <a:bodyPr>
            <a:noAutofit/>
          </a:bodyPr>
          <a:lstStyle>
            <a:lvl1pPr marL="0" indent="0">
              <a:spcBef>
                <a:spcPts val="0"/>
              </a:spcBef>
              <a:buNone/>
              <a:defRPr sz="1350">
                <a:solidFill>
                  <a:schemeClr val="bg1"/>
                </a:solidFill>
              </a:defRPr>
            </a:lvl1pPr>
            <a:lvl2pPr marL="0" indent="0">
              <a:spcBef>
                <a:spcPts val="0"/>
              </a:spcBef>
              <a:buNone/>
              <a:defRPr sz="1350">
                <a:solidFill>
                  <a:schemeClr val="bg1"/>
                </a:solidFill>
              </a:defRPr>
            </a:lvl2pPr>
            <a:lvl3pPr marL="0" indent="0">
              <a:spcBef>
                <a:spcPts val="0"/>
              </a:spcBef>
              <a:buNone/>
              <a:defRPr sz="1350">
                <a:solidFill>
                  <a:schemeClr val="bg1"/>
                </a:solidFill>
              </a:defRPr>
            </a:lvl3pPr>
            <a:lvl4pPr marL="0" indent="0">
              <a:spcBef>
                <a:spcPts val="0"/>
              </a:spcBef>
              <a:buNone/>
              <a:defRPr sz="1350">
                <a:solidFill>
                  <a:schemeClr val="bg1"/>
                </a:solidFill>
              </a:defRPr>
            </a:lvl4pPr>
            <a:lvl5pPr marL="0" indent="0">
              <a:spcBef>
                <a:spcPts val="0"/>
              </a:spcBef>
              <a:buNone/>
              <a:defRPr sz="1350">
                <a:solidFill>
                  <a:schemeClr val="bg1"/>
                </a:solidFill>
              </a:defRPr>
            </a:lvl5pPr>
            <a:lvl6pPr marL="0" indent="0">
              <a:spcBef>
                <a:spcPts val="0"/>
              </a:spcBef>
              <a:buNone/>
              <a:defRPr sz="1350">
                <a:solidFill>
                  <a:schemeClr val="bg1"/>
                </a:solidFill>
              </a:defRPr>
            </a:lvl6pPr>
            <a:lvl7pPr marL="0" indent="0">
              <a:spcBef>
                <a:spcPts val="0"/>
              </a:spcBef>
              <a:buNone/>
              <a:defRPr sz="1350">
                <a:solidFill>
                  <a:schemeClr val="bg1"/>
                </a:solidFill>
              </a:defRPr>
            </a:lvl7pPr>
            <a:lvl8pPr marL="0" indent="0">
              <a:spcBef>
                <a:spcPts val="0"/>
              </a:spcBef>
              <a:buNone/>
              <a:defRPr sz="1350">
                <a:solidFill>
                  <a:schemeClr val="bg1"/>
                </a:solidFill>
              </a:defRPr>
            </a:lvl8pPr>
            <a:lvl9pPr marL="0" indent="0">
              <a:spcBef>
                <a:spcPts val="0"/>
              </a:spcBef>
              <a:buNone/>
              <a:defRPr sz="1350">
                <a:solidFill>
                  <a:schemeClr val="bg1"/>
                </a:solidFill>
              </a:defRPr>
            </a:lvl9pPr>
          </a:lstStyle>
          <a:p>
            <a:pPr lvl="0"/>
            <a:r>
              <a:rPr lang="en-US"/>
              <a:t>Click to edit Master text styles</a:t>
            </a:r>
          </a:p>
        </p:txBody>
      </p:sp>
      <p:sp>
        <p:nvSpPr>
          <p:cNvPr id="3" name="Date Placeholder 2"/>
          <p:cNvSpPr>
            <a:spLocks noGrp="1"/>
          </p:cNvSpPr>
          <p:nvPr>
            <p:ph type="dt" sz="half" idx="10"/>
          </p:nvPr>
        </p:nvSpPr>
        <p:spPr/>
        <p:txBody>
          <a:bodyPr/>
          <a:lstStyle/>
          <a:p>
            <a:fld id="{ECAA57DF-1C19-4726-AB84-014692BAD8F5}" type="datetimeFigureOut">
              <a:rPr lang="en-US" smtClean="0"/>
              <a:t>4/20/18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1B4C631-C489-4C11-812F-2172FBEAE82B}" type="slidenum">
              <a:rPr lang="en-US" smtClean="0"/>
              <a:t>‹#›</a:t>
            </a:fld>
            <a:endParaRPr lang="en-US"/>
          </a:p>
        </p:txBody>
      </p:sp>
      <p:sp>
        <p:nvSpPr>
          <p:cNvPr id="7" name="Text Placeholder 6"/>
          <p:cNvSpPr>
            <a:spLocks noGrp="1"/>
          </p:cNvSpPr>
          <p:nvPr>
            <p:ph type="body" sz="quarter" idx="13" hasCustomPrompt="1"/>
          </p:nvPr>
        </p:nvSpPr>
        <p:spPr>
          <a:xfrm>
            <a:off x="1143000" y="5852162"/>
            <a:ext cx="12801600" cy="1219200"/>
          </a:xfrm>
          <a:prstGeom prst="round1Rect">
            <a:avLst/>
          </a:prstGeom>
          <a:solidFill>
            <a:schemeClr val="accent2"/>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19" name="Content Placeholder 17"/>
          <p:cNvSpPr>
            <a:spLocks noGrp="1"/>
          </p:cNvSpPr>
          <p:nvPr>
            <p:ph sz="quarter" idx="24" hasCustomPrompt="1"/>
          </p:nvPr>
        </p:nvSpPr>
        <p:spPr>
          <a:xfrm>
            <a:off x="1143000" y="7071360"/>
            <a:ext cx="12801600" cy="6858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1" name="Text Placeholder 6"/>
          <p:cNvSpPr>
            <a:spLocks noGrp="1"/>
          </p:cNvSpPr>
          <p:nvPr>
            <p:ph type="body" sz="quarter" idx="17" hasCustomPrompt="1"/>
          </p:nvPr>
        </p:nvSpPr>
        <p:spPr>
          <a:xfrm>
            <a:off x="1143000" y="15032738"/>
            <a:ext cx="12801600" cy="1219200"/>
          </a:xfrm>
          <a:prstGeom prst="round1Rect">
            <a:avLst/>
          </a:prstGeom>
          <a:solidFill>
            <a:schemeClr val="accent3"/>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0" name="Content Placeholder 17"/>
          <p:cNvSpPr>
            <a:spLocks noGrp="1"/>
          </p:cNvSpPr>
          <p:nvPr>
            <p:ph sz="quarter" idx="25" hasCustomPrompt="1"/>
          </p:nvPr>
        </p:nvSpPr>
        <p:spPr>
          <a:xfrm>
            <a:off x="1143000" y="16251938"/>
            <a:ext cx="12801600" cy="9088165"/>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3" name="Text Placeholder 6"/>
          <p:cNvSpPr>
            <a:spLocks noGrp="1"/>
          </p:cNvSpPr>
          <p:nvPr>
            <p:ph type="body" sz="quarter" idx="19" hasCustomPrompt="1"/>
          </p:nvPr>
        </p:nvSpPr>
        <p:spPr>
          <a:xfrm>
            <a:off x="1143000" y="25831802"/>
            <a:ext cx="12801600" cy="1219200"/>
          </a:xfrm>
          <a:prstGeom prst="round1Rect">
            <a:avLst/>
          </a:prstGeom>
          <a:solidFill>
            <a:schemeClr val="accent4"/>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1" name="Content Placeholder 17"/>
          <p:cNvSpPr>
            <a:spLocks noGrp="1"/>
          </p:cNvSpPr>
          <p:nvPr>
            <p:ph sz="quarter" idx="26" hasCustomPrompt="1"/>
          </p:nvPr>
        </p:nvSpPr>
        <p:spPr>
          <a:xfrm>
            <a:off x="1143000" y="27057096"/>
            <a:ext cx="12801600" cy="4572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5" name="Text Placeholder 6"/>
          <p:cNvSpPr>
            <a:spLocks noGrp="1"/>
          </p:cNvSpPr>
          <p:nvPr>
            <p:ph type="body" sz="quarter" idx="21" hasCustomPrompt="1"/>
          </p:nvPr>
        </p:nvSpPr>
        <p:spPr>
          <a:xfrm>
            <a:off x="15544800" y="5852162"/>
            <a:ext cx="12801600" cy="1219200"/>
          </a:xfrm>
          <a:prstGeom prst="round1Rect">
            <a:avLst/>
          </a:prstGeom>
          <a:solidFill>
            <a:schemeClr val="accent5"/>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2" name="Content Placeholder 17"/>
          <p:cNvSpPr>
            <a:spLocks noGrp="1"/>
          </p:cNvSpPr>
          <p:nvPr>
            <p:ph sz="quarter" idx="27" hasCustomPrompt="1"/>
          </p:nvPr>
        </p:nvSpPr>
        <p:spPr>
          <a:xfrm>
            <a:off x="15544800" y="7071360"/>
            <a:ext cx="12801600" cy="4572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8" name="Content Placeholder 17"/>
          <p:cNvSpPr>
            <a:spLocks noGrp="1"/>
          </p:cNvSpPr>
          <p:nvPr>
            <p:ph sz="quarter" idx="23" hasCustomPrompt="1"/>
          </p:nvPr>
        </p:nvSpPr>
        <p:spPr>
          <a:xfrm>
            <a:off x="15544800" y="11948160"/>
            <a:ext cx="12801600" cy="61722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3" name="Content Placeholder 17"/>
          <p:cNvSpPr>
            <a:spLocks noGrp="1"/>
          </p:cNvSpPr>
          <p:nvPr>
            <p:ph sz="quarter" idx="28" hasCustomPrompt="1"/>
          </p:nvPr>
        </p:nvSpPr>
        <p:spPr>
          <a:xfrm>
            <a:off x="15544800" y="23469602"/>
            <a:ext cx="12801600" cy="1752600"/>
          </a:xfrm>
        </p:spPr>
        <p:txBody>
          <a:bodyPr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p:txBody>
      </p:sp>
      <p:sp>
        <p:nvSpPr>
          <p:cNvPr id="24" name="Text Placeholder 6"/>
          <p:cNvSpPr>
            <a:spLocks noGrp="1"/>
          </p:cNvSpPr>
          <p:nvPr>
            <p:ph type="body" sz="quarter" idx="29" hasCustomPrompt="1"/>
          </p:nvPr>
        </p:nvSpPr>
        <p:spPr>
          <a:xfrm>
            <a:off x="15544800" y="25831802"/>
            <a:ext cx="12801600" cy="1219200"/>
          </a:xfrm>
          <a:prstGeom prst="round1Rect">
            <a:avLst/>
          </a:prstGeom>
          <a:solidFill>
            <a:schemeClr val="accent6"/>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5" name="Content Placeholder 17"/>
          <p:cNvSpPr>
            <a:spLocks noGrp="1"/>
          </p:cNvSpPr>
          <p:nvPr>
            <p:ph sz="quarter" idx="30" hasCustomPrompt="1"/>
          </p:nvPr>
        </p:nvSpPr>
        <p:spPr>
          <a:xfrm>
            <a:off x="15544800" y="27057096"/>
            <a:ext cx="12801600" cy="4572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6" name="Text Placeholder 6"/>
          <p:cNvSpPr>
            <a:spLocks noGrp="1"/>
          </p:cNvSpPr>
          <p:nvPr>
            <p:ph type="body" sz="quarter" idx="31" hasCustomPrompt="1"/>
          </p:nvPr>
        </p:nvSpPr>
        <p:spPr>
          <a:xfrm>
            <a:off x="29900880" y="5852162"/>
            <a:ext cx="12801600" cy="1219200"/>
          </a:xfrm>
          <a:prstGeom prst="round1Rect">
            <a:avLst/>
          </a:prstGeom>
          <a:solidFill>
            <a:schemeClr val="accent6"/>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7" name="Content Placeholder 17"/>
          <p:cNvSpPr>
            <a:spLocks noGrp="1"/>
          </p:cNvSpPr>
          <p:nvPr>
            <p:ph sz="quarter" idx="32" hasCustomPrompt="1"/>
          </p:nvPr>
        </p:nvSpPr>
        <p:spPr>
          <a:xfrm>
            <a:off x="29900880" y="7071360"/>
            <a:ext cx="12801600" cy="73152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8" name="Content Placeholder 17"/>
          <p:cNvSpPr>
            <a:spLocks noGrp="1"/>
          </p:cNvSpPr>
          <p:nvPr>
            <p:ph sz="quarter" idx="33" hasCustomPrompt="1"/>
          </p:nvPr>
        </p:nvSpPr>
        <p:spPr>
          <a:xfrm>
            <a:off x="29900880" y="15837408"/>
            <a:ext cx="12801600" cy="73152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9" name="Text Placeholder 6"/>
          <p:cNvSpPr>
            <a:spLocks noGrp="1"/>
          </p:cNvSpPr>
          <p:nvPr>
            <p:ph type="body" sz="quarter" idx="34" hasCustomPrompt="1"/>
          </p:nvPr>
        </p:nvSpPr>
        <p:spPr>
          <a:xfrm>
            <a:off x="29900880" y="25831802"/>
            <a:ext cx="12801600" cy="1219200"/>
          </a:xfrm>
          <a:prstGeom prst="round1Rect">
            <a:avLst/>
          </a:prstGeom>
          <a:solidFill>
            <a:schemeClr val="accent1"/>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30" name="Content Placeholder 17"/>
          <p:cNvSpPr>
            <a:spLocks noGrp="1"/>
          </p:cNvSpPr>
          <p:nvPr>
            <p:ph sz="quarter" idx="35" hasCustomPrompt="1"/>
          </p:nvPr>
        </p:nvSpPr>
        <p:spPr>
          <a:xfrm>
            <a:off x="29900880" y="27057096"/>
            <a:ext cx="12801600" cy="4572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32" name="Instructions"/>
          <p:cNvSpPr/>
          <p:nvPr userDrawn="1"/>
        </p:nvSpPr>
        <p:spPr>
          <a:xfrm>
            <a:off x="43891200" y="2552699"/>
            <a:ext cx="12447270" cy="329184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54305" rIns="154305" rtlCol="0" anchor="t"/>
          <a:lstStyle/>
          <a:p>
            <a:pPr lvl="0">
              <a:spcBef>
                <a:spcPts val="675"/>
              </a:spcBef>
            </a:pPr>
            <a:r>
              <a:rPr sz="5400" dirty="0">
                <a:solidFill>
                  <a:prstClr val="white">
                    <a:lumMod val="50000"/>
                  </a:prstClr>
                </a:solidFill>
                <a:latin typeface="Calibri Light" panose="020F0302020204030204" pitchFamily="34" charset="0"/>
                <a:cs typeface="Calibri" panose="020F0502020204030204" pitchFamily="34" charset="0"/>
              </a:rPr>
              <a:t>Printing:</a:t>
            </a:r>
          </a:p>
          <a:p>
            <a:pPr lvl="0">
              <a:spcBef>
                <a:spcPts val="675"/>
              </a:spcBef>
            </a:pPr>
            <a:r>
              <a:rPr lang="en-US" sz="3713" dirty="0">
                <a:solidFill>
                  <a:prstClr val="white">
                    <a:lumMod val="50000"/>
                  </a:prstClr>
                </a:solidFill>
                <a:latin typeface="Calibri Light" panose="020F0302020204030204" pitchFamily="34" charset="0"/>
                <a:cs typeface="Calibri" panose="020F0502020204030204" pitchFamily="34" charset="0"/>
              </a:rPr>
              <a:t>This poster is 48” wide by 36” high. It’s designed to be printed on a large-format printer.</a:t>
            </a:r>
          </a:p>
          <a:p>
            <a:pPr lvl="0">
              <a:spcBef>
                <a:spcPts val="169"/>
              </a:spcBef>
            </a:pPr>
            <a:endParaRPr sz="3375" dirty="0">
              <a:solidFill>
                <a:prstClr val="white">
                  <a:lumMod val="50000"/>
                </a:prstClr>
              </a:solidFill>
              <a:latin typeface="Calibri Light" panose="020F0302020204030204" pitchFamily="34" charset="0"/>
              <a:cs typeface="Calibri" panose="020F0502020204030204" pitchFamily="34" charset="0"/>
            </a:endParaRPr>
          </a:p>
          <a:p>
            <a:pPr lvl="0">
              <a:spcBef>
                <a:spcPts val="675"/>
              </a:spcBef>
            </a:pPr>
            <a:r>
              <a:rPr sz="4950" dirty="0">
                <a:solidFill>
                  <a:prstClr val="white">
                    <a:lumMod val="50000"/>
                  </a:prstClr>
                </a:solidFill>
                <a:latin typeface="Calibri Light" panose="020F0302020204030204" pitchFamily="34" charset="0"/>
                <a:cs typeface="Calibri" panose="020F0502020204030204" pitchFamily="34" charset="0"/>
              </a:rPr>
              <a:t>Customizing the Content:</a:t>
            </a:r>
          </a:p>
          <a:p>
            <a:pPr lvl="0">
              <a:spcBef>
                <a:spcPts val="675"/>
              </a:spcBef>
            </a:pPr>
            <a:r>
              <a:rPr sz="3713" dirty="0">
                <a:solidFill>
                  <a:prstClr val="white">
                    <a:lumMod val="50000"/>
                  </a:prstClr>
                </a:solidFill>
                <a:latin typeface="Calibri Light" panose="020F0302020204030204" pitchFamily="34" charset="0"/>
                <a:cs typeface="Calibri" panose="020F0502020204030204" pitchFamily="34" charset="0"/>
              </a:rPr>
              <a:t>The placeholders in this </a:t>
            </a:r>
            <a:r>
              <a:rPr lang="en-US" sz="3713" dirty="0">
                <a:solidFill>
                  <a:prstClr val="white">
                    <a:lumMod val="50000"/>
                  </a:prstClr>
                </a:solidFill>
                <a:latin typeface="Calibri Light" panose="020F0302020204030204" pitchFamily="34" charset="0"/>
                <a:cs typeface="Calibri" panose="020F0502020204030204" pitchFamily="34" charset="0"/>
              </a:rPr>
              <a:t>poster </a:t>
            </a:r>
            <a:r>
              <a:rPr sz="3713" dirty="0">
                <a:solidFill>
                  <a:prstClr val="white">
                    <a:lumMod val="50000"/>
                  </a:prstClr>
                </a:solidFill>
                <a:latin typeface="Calibri Light" panose="020F0302020204030204" pitchFamily="34" charset="0"/>
                <a:cs typeface="Calibri" panose="020F0502020204030204" pitchFamily="34" charset="0"/>
              </a:rPr>
              <a:t>are formatted for you. </a:t>
            </a:r>
            <a:r>
              <a:rPr lang="en-US" sz="3713" dirty="0">
                <a:solidFill>
                  <a:prstClr val="white">
                    <a:lumMod val="50000"/>
                  </a:prstClr>
                </a:solidFill>
                <a:latin typeface="Calibri Light" panose="020F0302020204030204" pitchFamily="34" charset="0"/>
                <a:cs typeface="Calibri" panose="020F0502020204030204" pitchFamily="34" charset="0"/>
              </a:rPr>
              <a:t>Type</a:t>
            </a:r>
            <a:r>
              <a:rPr lang="en-US" sz="3713" baseline="0" dirty="0">
                <a:solidFill>
                  <a:prstClr val="white">
                    <a:lumMod val="50000"/>
                  </a:prstClr>
                </a:solidFill>
                <a:latin typeface="Calibri Light" panose="020F0302020204030204" pitchFamily="34" charset="0"/>
                <a:cs typeface="Calibri" panose="020F0502020204030204" pitchFamily="34" charset="0"/>
              </a:rPr>
              <a:t> in the placeholders </a:t>
            </a:r>
            <a:r>
              <a:rPr lang="en-US" sz="3713" dirty="0">
                <a:solidFill>
                  <a:prstClr val="white">
                    <a:lumMod val="50000"/>
                  </a:prstClr>
                </a:solidFill>
                <a:latin typeface="Calibri Light" panose="020F0302020204030204" pitchFamily="34" charset="0"/>
                <a:cs typeface="Calibri" panose="020F0502020204030204" pitchFamily="34" charset="0"/>
              </a:rPr>
              <a:t>to add text, or c</a:t>
            </a:r>
            <a:r>
              <a:rPr lang="en-US" sz="3713" baseline="0" dirty="0">
                <a:solidFill>
                  <a:prstClr val="white">
                    <a:lumMod val="50000"/>
                  </a:prstClr>
                </a:solidFill>
                <a:latin typeface="Calibri Light" panose="020F0302020204030204" pitchFamily="34" charset="0"/>
                <a:cs typeface="Calibri" panose="020F0502020204030204" pitchFamily="34" charset="0"/>
              </a:rPr>
              <a:t>lick an icon to add a table, chart, SmartArt graphic, picture or multimedia file.</a:t>
            </a:r>
          </a:p>
          <a:p>
            <a:pPr lvl="0">
              <a:spcBef>
                <a:spcPts val="1350"/>
              </a:spcBef>
            </a:pPr>
            <a:r>
              <a:rPr lang="en-US" sz="3713" dirty="0">
                <a:solidFill>
                  <a:prstClr val="white">
                    <a:lumMod val="50000"/>
                  </a:prstClr>
                </a:solidFill>
                <a:latin typeface="Calibri Light" panose="020F0302020204030204" pitchFamily="34" charset="0"/>
                <a:cs typeface="Calibri" panose="020F0502020204030204" pitchFamily="34" charset="0"/>
              </a:rPr>
              <a:t>T</a:t>
            </a:r>
            <a:r>
              <a:rPr sz="3713" dirty="0">
                <a:solidFill>
                  <a:prstClr val="white">
                    <a:lumMod val="50000"/>
                  </a:prstClr>
                </a:solidFill>
                <a:latin typeface="Calibri Light" panose="020F0302020204030204" pitchFamily="34" charset="0"/>
                <a:cs typeface="Calibri" panose="020F0502020204030204" pitchFamily="34" charset="0"/>
              </a:rPr>
              <a:t>o add or remove bullet points from text, just click the Bullets button on the Home tab.</a:t>
            </a:r>
          </a:p>
          <a:p>
            <a:pPr lvl="0">
              <a:spcBef>
                <a:spcPts val="1350"/>
              </a:spcBef>
            </a:pPr>
            <a:r>
              <a:rPr sz="3713" dirty="0">
                <a:solidFill>
                  <a:prstClr val="white">
                    <a:lumMod val="50000"/>
                  </a:prstClr>
                </a:solidFill>
                <a:latin typeface="Calibri Light" panose="020F0302020204030204" pitchFamily="34" charset="0"/>
                <a:cs typeface="Calibri" panose="020F0502020204030204" pitchFamily="34" charset="0"/>
              </a:rPr>
              <a:t>If you need more placeholders for titles, </a:t>
            </a:r>
            <a:r>
              <a:rPr lang="en-US" sz="3713" dirty="0">
                <a:solidFill>
                  <a:prstClr val="white">
                    <a:lumMod val="50000"/>
                  </a:prstClr>
                </a:solidFill>
                <a:latin typeface="Calibri Light" panose="020F0302020204030204" pitchFamily="34" charset="0"/>
                <a:cs typeface="Calibri" panose="020F0502020204030204" pitchFamily="34" charset="0"/>
              </a:rPr>
              <a:t>content</a:t>
            </a:r>
            <a:r>
              <a:rPr sz="3713" dirty="0">
                <a:solidFill>
                  <a:prstClr val="white">
                    <a:lumMod val="50000"/>
                  </a:prstClr>
                </a:solidFill>
                <a:latin typeface="Calibri Light" panose="020F0302020204030204" pitchFamily="34" charset="0"/>
                <a:cs typeface="Calibri" panose="020F0502020204030204" pitchFamily="34" charset="0"/>
              </a:rPr>
              <a:t> or body text, just make a copy of what you need and drag it into place. PowerPoint’s Smart Guides will help you align it with everything else.</a:t>
            </a:r>
          </a:p>
          <a:p>
            <a:pPr lvl="0">
              <a:spcBef>
                <a:spcPts val="1350"/>
              </a:spcBef>
            </a:pPr>
            <a:r>
              <a:rPr sz="3713" dirty="0">
                <a:solidFill>
                  <a:prstClr val="white">
                    <a:lumMod val="50000"/>
                  </a:prstClr>
                </a:solidFill>
                <a:latin typeface="Calibri Light" panose="020F0302020204030204" pitchFamily="34" charset="0"/>
                <a:cs typeface="Calibri" panose="020F0502020204030204" pitchFamily="34" charset="0"/>
              </a:rPr>
              <a:t>Want to use your own pictures instead of ours? No problem! Just </a:t>
            </a:r>
            <a:r>
              <a:rPr lang="en-US" sz="3713" dirty="0">
                <a:solidFill>
                  <a:prstClr val="white">
                    <a:lumMod val="50000"/>
                  </a:prstClr>
                </a:solidFill>
                <a:latin typeface="Calibri Light" panose="020F0302020204030204" pitchFamily="34" charset="0"/>
                <a:cs typeface="Calibri" panose="020F0502020204030204" pitchFamily="34" charset="0"/>
              </a:rPr>
              <a:t>right-</a:t>
            </a:r>
            <a:r>
              <a:rPr sz="3713" dirty="0">
                <a:solidFill>
                  <a:prstClr val="white">
                    <a:lumMod val="50000"/>
                  </a:prstClr>
                </a:solidFill>
                <a:latin typeface="Calibri Light" panose="020F0302020204030204" pitchFamily="34" charset="0"/>
                <a:cs typeface="Calibri" panose="020F0502020204030204" pitchFamily="34" charset="0"/>
              </a:rPr>
              <a:t>click a picture</a:t>
            </a:r>
            <a:r>
              <a:rPr lang="en-US" sz="3713" dirty="0">
                <a:solidFill>
                  <a:prstClr val="white">
                    <a:lumMod val="50000"/>
                  </a:prstClr>
                </a:solidFill>
                <a:latin typeface="Calibri Light" panose="020F0302020204030204" pitchFamily="34" charset="0"/>
                <a:cs typeface="Calibri" panose="020F0502020204030204" pitchFamily="34" charset="0"/>
              </a:rPr>
              <a:t> and choose Change Picture. Maintain the</a:t>
            </a:r>
            <a:r>
              <a:rPr lang="en-US" sz="3713" baseline="0" dirty="0">
                <a:solidFill>
                  <a:prstClr val="white">
                    <a:lumMod val="50000"/>
                  </a:prstClr>
                </a:solidFill>
                <a:latin typeface="Calibri Light" panose="020F0302020204030204" pitchFamily="34" charset="0"/>
                <a:cs typeface="Calibri" panose="020F0502020204030204" pitchFamily="34" charset="0"/>
              </a:rPr>
              <a:t> proportion of pictures as you r</a:t>
            </a:r>
            <a:r>
              <a:rPr lang="en-US" sz="3713" dirty="0">
                <a:solidFill>
                  <a:prstClr val="white">
                    <a:lumMod val="50000"/>
                  </a:prstClr>
                </a:solidFill>
                <a:latin typeface="Calibri Light" panose="020F0302020204030204" pitchFamily="34" charset="0"/>
                <a:cs typeface="Calibri" panose="020F0502020204030204" pitchFamily="34" charset="0"/>
              </a:rPr>
              <a:t>esize</a:t>
            </a:r>
            <a:r>
              <a:rPr lang="en-US" sz="3713" baseline="0" dirty="0">
                <a:solidFill>
                  <a:prstClr val="white">
                    <a:lumMod val="50000"/>
                  </a:prstClr>
                </a:solidFill>
                <a:latin typeface="Calibri Light" panose="020F0302020204030204" pitchFamily="34" charset="0"/>
                <a:cs typeface="Calibri" panose="020F0502020204030204" pitchFamily="34" charset="0"/>
              </a:rPr>
              <a:t> by dragging a corner.</a:t>
            </a:r>
            <a:endParaRPr sz="3713" dirty="0">
              <a:solidFill>
                <a:prstClr val="white">
                  <a:lumMod val="50000"/>
                </a:prstClr>
              </a:solidFill>
              <a:latin typeface="Calibri Light" panose="020F0302020204030204" pitchFamily="34" charset="0"/>
              <a:cs typeface="Calibri" panose="020F0502020204030204" pitchFamily="34" charset="0"/>
            </a:endParaRPr>
          </a:p>
        </p:txBody>
      </p:sp>
    </p:spTree>
    <p:extLst>
      <p:ext uri="{BB962C8B-B14F-4D97-AF65-F5344CB8AC3E}">
        <p14:creationId xmlns:p14="http://schemas.microsoft.com/office/powerpoint/2010/main" val="145907722"/>
      </p:ext>
    </p:extLst>
  </p:cSld>
  <p:clrMapOvr>
    <a:masterClrMapping/>
  </p:clrMapOvr>
  <p:extLst mod="1">
    <p:ext uri="{DCECCB84-F9BA-43D5-87BE-67443E8EF086}">
      <p15:sldGuideLst xmlns:p15="http://schemas.microsoft.com/office/powerpoint/2012/main">
        <p15:guide id="1" pos="9168" userDrawn="1">
          <p15:clr>
            <a:srgbClr val="A4A3A4"/>
          </p15:clr>
        </p15:guide>
        <p15:guide id="2" pos="18480" userDrawn="1">
          <p15:clr>
            <a:srgbClr val="A4A3A4"/>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bwMode="invGray">
          <a:xfrm>
            <a:off x="0" y="0"/>
            <a:ext cx="43891200" cy="50292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82"/>
          </a:p>
        </p:txBody>
      </p:sp>
      <p:sp>
        <p:nvSpPr>
          <p:cNvPr id="2" name="Title Placeholder 1"/>
          <p:cNvSpPr>
            <a:spLocks noGrp="1"/>
          </p:cNvSpPr>
          <p:nvPr>
            <p:ph type="title"/>
          </p:nvPr>
        </p:nvSpPr>
        <p:spPr bwMode="auto">
          <a:xfrm>
            <a:off x="6400800" y="990602"/>
            <a:ext cx="31089600" cy="251454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6400800" y="6019800"/>
            <a:ext cx="31089600" cy="236296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43000" y="32114698"/>
            <a:ext cx="9875520" cy="457200"/>
          </a:xfrm>
          <a:prstGeom prst="rect">
            <a:avLst/>
          </a:prstGeom>
        </p:spPr>
        <p:txBody>
          <a:bodyPr vert="horz" lIns="91440" tIns="45720" rIns="91440" bIns="45720" rtlCol="0" anchor="ctr"/>
          <a:lstStyle>
            <a:lvl1pPr algn="l">
              <a:defRPr sz="900">
                <a:solidFill>
                  <a:schemeClr val="tx1">
                    <a:tint val="75000"/>
                  </a:schemeClr>
                </a:solidFill>
              </a:defRPr>
            </a:lvl1pPr>
          </a:lstStyle>
          <a:p>
            <a:fld id="{ECAA57DF-1C19-4726-AB84-014692BAD8F5}" type="datetimeFigureOut">
              <a:rPr lang="en-US" smtClean="0"/>
              <a:pPr/>
              <a:t>4/20/18</a:t>
            </a:fld>
            <a:endParaRPr lang="en-US"/>
          </a:p>
        </p:txBody>
      </p:sp>
      <p:sp>
        <p:nvSpPr>
          <p:cNvPr id="5" name="Footer Placeholder 4"/>
          <p:cNvSpPr>
            <a:spLocks noGrp="1"/>
          </p:cNvSpPr>
          <p:nvPr>
            <p:ph type="ftr" sz="quarter" idx="3"/>
          </p:nvPr>
        </p:nvSpPr>
        <p:spPr>
          <a:xfrm>
            <a:off x="11018520" y="32114698"/>
            <a:ext cx="21854160" cy="457200"/>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32872680" y="32114698"/>
            <a:ext cx="9875520" cy="457200"/>
          </a:xfrm>
          <a:prstGeom prst="rect">
            <a:avLst/>
          </a:prstGeom>
        </p:spPr>
        <p:txBody>
          <a:bodyPr vert="horz" lIns="91440" tIns="45720" rIns="91440" bIns="45720" rtlCol="0" anchor="ctr"/>
          <a:lstStyle>
            <a:lvl1pPr algn="r">
              <a:defRPr sz="900">
                <a:solidFill>
                  <a:schemeClr val="tx1">
                    <a:tint val="75000"/>
                  </a:schemeClr>
                </a:solidFill>
              </a:defRPr>
            </a:lvl1pPr>
          </a:lstStyle>
          <a:p>
            <a:fld id="{91B4C631-C489-4C11-812F-2172FBEAE82B}" type="slidenum">
              <a:rPr lang="en-US" smtClean="0"/>
              <a:pPr/>
              <a:t>‹#›</a:t>
            </a:fld>
            <a:endParaRPr lang="en-US"/>
          </a:p>
        </p:txBody>
      </p:sp>
    </p:spTree>
    <p:extLst>
      <p:ext uri="{BB962C8B-B14F-4D97-AF65-F5344CB8AC3E}">
        <p14:creationId xmlns:p14="http://schemas.microsoft.com/office/powerpoint/2010/main" val="2508807471"/>
      </p:ext>
    </p:extLst>
  </p:cSld>
  <p:clrMap bg1="lt1" tx1="dk1" bg2="lt2" tx2="dk2" accent1="accent1" accent2="accent2" accent3="accent3" accent4="accent4" accent5="accent5" accent6="accent6" hlink="hlink" folHlink="folHlink"/>
  <p:sldLayoutIdLst>
    <p:sldLayoutId id="2147483672" r:id="rId1"/>
  </p:sldLayoutIdLst>
  <p:txStyles>
    <p:titleStyle>
      <a:lvl1pPr algn="l" defTabSz="2468880" rtl="0" eaLnBrk="1" latinLnBrk="0" hangingPunct="1">
        <a:lnSpc>
          <a:spcPct val="90000"/>
        </a:lnSpc>
        <a:spcBef>
          <a:spcPct val="0"/>
        </a:spcBef>
        <a:buNone/>
        <a:defRPr sz="4950" b="1" kern="1200">
          <a:solidFill>
            <a:schemeClr val="bg1"/>
          </a:solidFill>
          <a:latin typeface="+mj-lt"/>
          <a:ea typeface="+mj-ea"/>
          <a:cs typeface="+mj-cs"/>
        </a:defRPr>
      </a:lvl1pPr>
    </p:titleStyle>
    <p:bodyStyle>
      <a:lvl1pPr marL="257175" indent="-257175" algn="l" defTabSz="2468880" rtl="0" eaLnBrk="1" latinLnBrk="0" hangingPunct="1">
        <a:lnSpc>
          <a:spcPct val="100000"/>
        </a:lnSpc>
        <a:spcBef>
          <a:spcPts val="675"/>
        </a:spcBef>
        <a:buClr>
          <a:schemeClr val="accent2"/>
        </a:buClr>
        <a:buFont typeface="Arial" panose="020B0604020202020204" pitchFamily="34" charset="0"/>
        <a:buChar char="•"/>
        <a:defRPr sz="1575" kern="1200">
          <a:solidFill>
            <a:schemeClr val="tx1"/>
          </a:solidFill>
          <a:latin typeface="+mn-lt"/>
          <a:ea typeface="+mn-ea"/>
          <a:cs typeface="+mn-cs"/>
        </a:defRPr>
      </a:lvl1pPr>
      <a:lvl2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2pPr>
      <a:lvl3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3pPr>
      <a:lvl4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4pPr>
      <a:lvl5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5pPr>
      <a:lvl6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6pPr>
      <a:lvl7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7pPr>
      <a:lvl8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8pPr>
      <a:lvl9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2468880" rtl="0" eaLnBrk="1" latinLnBrk="0" hangingPunct="1">
        <a:defRPr sz="4860" kern="1200">
          <a:solidFill>
            <a:schemeClr val="tx1"/>
          </a:solidFill>
          <a:latin typeface="+mn-lt"/>
          <a:ea typeface="+mn-ea"/>
          <a:cs typeface="+mn-cs"/>
        </a:defRPr>
      </a:lvl1pPr>
      <a:lvl2pPr marL="1234440" algn="l" defTabSz="2468880" rtl="0" eaLnBrk="1" latinLnBrk="0" hangingPunct="1">
        <a:defRPr sz="4860" kern="1200">
          <a:solidFill>
            <a:schemeClr val="tx1"/>
          </a:solidFill>
          <a:latin typeface="+mn-lt"/>
          <a:ea typeface="+mn-ea"/>
          <a:cs typeface="+mn-cs"/>
        </a:defRPr>
      </a:lvl2pPr>
      <a:lvl3pPr marL="2468880" algn="l" defTabSz="2468880" rtl="0" eaLnBrk="1" latinLnBrk="0" hangingPunct="1">
        <a:defRPr sz="4860" kern="1200">
          <a:solidFill>
            <a:schemeClr val="tx1"/>
          </a:solidFill>
          <a:latin typeface="+mn-lt"/>
          <a:ea typeface="+mn-ea"/>
          <a:cs typeface="+mn-cs"/>
        </a:defRPr>
      </a:lvl3pPr>
      <a:lvl4pPr marL="3703320" algn="l" defTabSz="2468880" rtl="0" eaLnBrk="1" latinLnBrk="0" hangingPunct="1">
        <a:defRPr sz="4860" kern="1200">
          <a:solidFill>
            <a:schemeClr val="tx1"/>
          </a:solidFill>
          <a:latin typeface="+mn-lt"/>
          <a:ea typeface="+mn-ea"/>
          <a:cs typeface="+mn-cs"/>
        </a:defRPr>
      </a:lvl4pPr>
      <a:lvl5pPr marL="4937760" algn="l" defTabSz="2468880" rtl="0" eaLnBrk="1" latinLnBrk="0" hangingPunct="1">
        <a:defRPr sz="4860" kern="1200">
          <a:solidFill>
            <a:schemeClr val="tx1"/>
          </a:solidFill>
          <a:latin typeface="+mn-lt"/>
          <a:ea typeface="+mn-ea"/>
          <a:cs typeface="+mn-cs"/>
        </a:defRPr>
      </a:lvl5pPr>
      <a:lvl6pPr marL="6172200" algn="l" defTabSz="2468880" rtl="0" eaLnBrk="1" latinLnBrk="0" hangingPunct="1">
        <a:defRPr sz="4860" kern="1200">
          <a:solidFill>
            <a:schemeClr val="tx1"/>
          </a:solidFill>
          <a:latin typeface="+mn-lt"/>
          <a:ea typeface="+mn-ea"/>
          <a:cs typeface="+mn-cs"/>
        </a:defRPr>
      </a:lvl6pPr>
      <a:lvl7pPr marL="7406640" algn="l" defTabSz="2468880" rtl="0" eaLnBrk="1" latinLnBrk="0" hangingPunct="1">
        <a:defRPr sz="4860" kern="1200">
          <a:solidFill>
            <a:schemeClr val="tx1"/>
          </a:solidFill>
          <a:latin typeface="+mn-lt"/>
          <a:ea typeface="+mn-ea"/>
          <a:cs typeface="+mn-cs"/>
        </a:defRPr>
      </a:lvl7pPr>
      <a:lvl8pPr marL="8641080" algn="l" defTabSz="2468880" rtl="0" eaLnBrk="1" latinLnBrk="0" hangingPunct="1">
        <a:defRPr sz="4860" kern="1200">
          <a:solidFill>
            <a:schemeClr val="tx1"/>
          </a:solidFill>
          <a:latin typeface="+mn-lt"/>
          <a:ea typeface="+mn-ea"/>
          <a:cs typeface="+mn-cs"/>
        </a:defRPr>
      </a:lvl8pPr>
      <a:lvl9pPr marL="9875520" algn="l" defTabSz="2468880" rtl="0" eaLnBrk="1" latinLnBrk="0" hangingPunct="1">
        <a:defRPr sz="486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0368" userDrawn="1">
          <p15:clr>
            <a:srgbClr val="A4A3A4"/>
          </p15:clr>
        </p15:guide>
        <p15:guide id="2" pos="720" userDrawn="1">
          <p15:clr>
            <a:srgbClr val="A4A3A4"/>
          </p15:clr>
        </p15:guide>
        <p15:guide id="3" pos="26928" userDrawn="1">
          <p15:clr>
            <a:srgbClr val="A4A3A4"/>
          </p15:clr>
        </p15:guide>
        <p15:guide id="4" pos="13824" userDrawn="1">
          <p15:clr>
            <a:srgbClr val="A4A3A4"/>
          </p15:clr>
        </p15:guide>
      </p15:sldGuideLst>
    </p:ext>
  </p:extLst>
</p:sldMaster>
</file>

<file path=ppt/slides/_rels/slide1.xml.rels><?xml version="1.0" encoding="UTF-8" standalone="yes"?>
<Relationships xmlns="http://schemas.openxmlformats.org/package/2006/relationships"><Relationship Id="rId9" Type="http://schemas.openxmlformats.org/officeDocument/2006/relationships/image" Target="../media/image6.tiff"/><Relationship Id="rId20" Type="http://schemas.openxmlformats.org/officeDocument/2006/relationships/image" Target="../media/image17.emf"/><Relationship Id="rId21" Type="http://schemas.openxmlformats.org/officeDocument/2006/relationships/image" Target="../media/image18.emf"/><Relationship Id="rId22" Type="http://schemas.openxmlformats.org/officeDocument/2006/relationships/image" Target="../media/image19.emf"/><Relationship Id="rId23" Type="http://schemas.openxmlformats.org/officeDocument/2006/relationships/image" Target="../media/image20.emf"/><Relationship Id="rId24" Type="http://schemas.openxmlformats.org/officeDocument/2006/relationships/image" Target="../media/image21.emf"/><Relationship Id="rId25" Type="http://schemas.openxmlformats.org/officeDocument/2006/relationships/image" Target="../media/image22.emf"/><Relationship Id="rId26" Type="http://schemas.openxmlformats.org/officeDocument/2006/relationships/image" Target="../media/image23.jpeg"/><Relationship Id="rId27" Type="http://schemas.openxmlformats.org/officeDocument/2006/relationships/image" Target="../media/image24.emf"/><Relationship Id="rId28" Type="http://schemas.openxmlformats.org/officeDocument/2006/relationships/image" Target="../media/image25.emf"/><Relationship Id="rId29" Type="http://schemas.openxmlformats.org/officeDocument/2006/relationships/image" Target="../media/image26.emf"/><Relationship Id="rId30" Type="http://schemas.openxmlformats.org/officeDocument/2006/relationships/image" Target="../media/image27.jpeg"/><Relationship Id="rId10" Type="http://schemas.openxmlformats.org/officeDocument/2006/relationships/image" Target="../media/image7.emf"/><Relationship Id="rId11" Type="http://schemas.openxmlformats.org/officeDocument/2006/relationships/image" Target="../media/image8.png"/><Relationship Id="rId12" Type="http://schemas.openxmlformats.org/officeDocument/2006/relationships/image" Target="../media/image9.emf"/><Relationship Id="rId13" Type="http://schemas.openxmlformats.org/officeDocument/2006/relationships/image" Target="../media/image10.emf"/><Relationship Id="rId14" Type="http://schemas.openxmlformats.org/officeDocument/2006/relationships/image" Target="../media/image11.emf"/><Relationship Id="rId15" Type="http://schemas.openxmlformats.org/officeDocument/2006/relationships/image" Target="../media/image12.emf"/><Relationship Id="rId16" Type="http://schemas.openxmlformats.org/officeDocument/2006/relationships/image" Target="../media/image13.emf"/><Relationship Id="rId17" Type="http://schemas.openxmlformats.org/officeDocument/2006/relationships/image" Target="../media/image14.emf"/><Relationship Id="rId18" Type="http://schemas.openxmlformats.org/officeDocument/2006/relationships/image" Target="../media/image15.emf"/><Relationship Id="rId19" Type="http://schemas.openxmlformats.org/officeDocument/2006/relationships/image" Target="../media/image16.emf"/><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microsoft.com/office/2007/relationships/hdphoto" Target="../media/hdphoto1.wdp"/><Relationship Id="rId5" Type="http://schemas.openxmlformats.org/officeDocument/2006/relationships/image" Target="../media/image2.tiff"/><Relationship Id="rId6" Type="http://schemas.openxmlformats.org/officeDocument/2006/relationships/image" Target="../media/image3.tiff"/><Relationship Id="rId7" Type="http://schemas.openxmlformats.org/officeDocument/2006/relationships/image" Target="../media/image4.tiff"/><Relationship Id="rId8" Type="http://schemas.openxmlformats.org/officeDocument/2006/relationships/image" Target="../media/image5.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5" name="Picture 34"/>
          <p:cNvPicPr>
            <a:picLocks noChangeAspect="1"/>
          </p:cNvPicPr>
          <p:nvPr/>
        </p:nvPicPr>
        <p:blipFill>
          <a:blip r:embed="rId3">
            <a:extLst>
              <a:ext uri="{BEBA8EAE-BF5A-486C-A8C5-ECC9F3942E4B}">
                <a14:imgProps xmlns:a14="http://schemas.microsoft.com/office/drawing/2010/main">
                  <a14:imgLayer r:embed="rId4">
                    <a14:imgEffect>
                      <a14:artisticPhotocopy detail="0"/>
                    </a14:imgEffect>
                    <a14:imgEffect>
                      <a14:brightnessContrast contrast="49000"/>
                    </a14:imgEffect>
                  </a14:imgLayer>
                </a14:imgProps>
              </a:ext>
              <a:ext uri="{28A0092B-C50C-407E-A947-70E740481C1C}">
                <a14:useLocalDpi xmlns:a14="http://schemas.microsoft.com/office/drawing/2010/main" val="0"/>
              </a:ext>
            </a:extLst>
          </a:blip>
          <a:stretch>
            <a:fillRect/>
          </a:stretch>
        </p:blipFill>
        <p:spPr>
          <a:xfrm>
            <a:off x="61622" y="7559650"/>
            <a:ext cx="43725042" cy="19637465"/>
          </a:xfrm>
          <a:prstGeom prst="rect">
            <a:avLst/>
          </a:prstGeom>
          <a:solidFill>
            <a:schemeClr val="accent1"/>
          </a:solidFill>
        </p:spPr>
      </p:pic>
      <p:sp>
        <p:nvSpPr>
          <p:cNvPr id="4" name="Title 3"/>
          <p:cNvSpPr>
            <a:spLocks noGrp="1"/>
          </p:cNvSpPr>
          <p:nvPr>
            <p:ph type="title"/>
          </p:nvPr>
        </p:nvSpPr>
        <p:spPr>
          <a:xfrm>
            <a:off x="11886685" y="326810"/>
            <a:ext cx="25586702" cy="2519919"/>
          </a:xfrm>
        </p:spPr>
        <p:txBody>
          <a:bodyPr>
            <a:normAutofit fontScale="90000"/>
          </a:bodyPr>
          <a:lstStyle/>
          <a:p>
            <a:pPr algn="ctr"/>
            <a:r>
              <a:rPr lang="en-US" sz="8000" dirty="0">
                <a:solidFill>
                  <a:srgbClr val="FFFF00"/>
                </a:solidFill>
                <a:latin typeface="Palatino" charset="0"/>
                <a:ea typeface="Palatino" charset="0"/>
                <a:cs typeface="Palatino" charset="0"/>
              </a:rPr>
              <a:t>Spinning Protons and the Hidden Life of Their Constituents</a:t>
            </a:r>
            <a:br>
              <a:rPr lang="en-US" sz="8000" dirty="0">
                <a:solidFill>
                  <a:srgbClr val="FFFF00"/>
                </a:solidFill>
                <a:latin typeface="Palatino" charset="0"/>
                <a:ea typeface="Palatino" charset="0"/>
                <a:cs typeface="Palatino" charset="0"/>
              </a:rPr>
            </a:br>
            <a:r>
              <a:rPr lang="en-US" sz="5300" dirty="0">
                <a:latin typeface="Palatino" charset="0"/>
                <a:ea typeface="Palatino" charset="0"/>
                <a:cs typeface="Palatino" charset="0"/>
              </a:rPr>
              <a:t>Longitudinally Polarized TMDs from </a:t>
            </a:r>
            <a:r>
              <a:rPr lang="en-US" sz="5300" dirty="0" err="1">
                <a:latin typeface="Palatino" charset="0"/>
                <a:ea typeface="Palatino" charset="0"/>
                <a:cs typeface="Palatino" charset="0"/>
              </a:rPr>
              <a:t>JLab</a:t>
            </a:r>
            <a:r>
              <a:rPr lang="en-US" sz="5300" dirty="0">
                <a:latin typeface="Palatino" charset="0"/>
                <a:ea typeface="Palatino" charset="0"/>
                <a:cs typeface="Palatino" charset="0"/>
              </a:rPr>
              <a:t> Data</a:t>
            </a:r>
          </a:p>
        </p:txBody>
      </p:sp>
      <p:sp>
        <p:nvSpPr>
          <p:cNvPr id="75" name="Content Placeholder 21"/>
          <p:cNvSpPr txBox="1">
            <a:spLocks/>
          </p:cNvSpPr>
          <p:nvPr/>
        </p:nvSpPr>
        <p:spPr>
          <a:xfrm>
            <a:off x="9944100" y="27955090"/>
            <a:ext cx="7598945" cy="2749932"/>
          </a:xfrm>
          <a:prstGeom prst="rect">
            <a:avLst/>
          </a:prstGeom>
        </p:spPr>
        <p:txBody>
          <a:bodyPr vert="horz" lIns="329184" tIns="164592" rIns="82296" bIns="41148" rtlCol="0">
            <a:normAutofit/>
          </a:bodyPr>
          <a:lstStyle>
            <a:lvl1pPr marL="285750" indent="-285750" algn="l" defTabSz="2743200" rtl="0" eaLnBrk="1" latinLnBrk="0" hangingPunct="1">
              <a:lnSpc>
                <a:spcPct val="100000"/>
              </a:lnSpc>
              <a:spcBef>
                <a:spcPts val="750"/>
              </a:spcBef>
              <a:buClr>
                <a:schemeClr val="accent2"/>
              </a:buClr>
              <a:buFont typeface="Arial" panose="020B0604020202020204" pitchFamily="34" charset="0"/>
              <a:buChar char="•"/>
              <a:defRPr sz="1750" kern="1200" baseline="0">
                <a:solidFill>
                  <a:schemeClr val="tx1"/>
                </a:solidFill>
                <a:latin typeface="+mn-lt"/>
                <a:ea typeface="+mn-ea"/>
                <a:cs typeface="+mn-cs"/>
              </a:defRPr>
            </a:lvl1pPr>
            <a:lvl2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2pPr>
            <a:lvl3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3pPr>
            <a:lvl4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4pPr>
            <a:lvl5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5pPr>
            <a:lvl6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6pPr>
            <a:lvl7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7pPr>
            <a:lvl8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8pPr>
            <a:lvl9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9pPr>
          </a:lstStyle>
          <a:p>
            <a:pPr marL="0" indent="0">
              <a:buNone/>
            </a:pPr>
            <a:endParaRPr lang="en-US" sz="1575" b="1" dirty="0"/>
          </a:p>
          <a:p>
            <a:endParaRPr lang="en-US" sz="3240" b="1" dirty="0"/>
          </a:p>
        </p:txBody>
      </p:sp>
      <p:sp>
        <p:nvSpPr>
          <p:cNvPr id="15" name="Text Placeholder 20"/>
          <p:cNvSpPr>
            <a:spLocks noGrp="1"/>
          </p:cNvSpPr>
          <p:nvPr>
            <p:ph type="body" sz="quarter" idx="34"/>
          </p:nvPr>
        </p:nvSpPr>
        <p:spPr>
          <a:xfrm>
            <a:off x="29743524" y="29344629"/>
            <a:ext cx="12801600" cy="804672"/>
          </a:xfrm>
          <a:solidFill>
            <a:schemeClr val="accent5"/>
          </a:solidFill>
        </p:spPr>
        <p:txBody>
          <a:bodyPr/>
          <a:lstStyle/>
          <a:p>
            <a:r>
              <a:rPr lang="en-US" sz="4400" b="1" dirty="0">
                <a:latin typeface="Palatino" charset="0"/>
                <a:ea typeface="Palatino" charset="0"/>
                <a:cs typeface="Palatino" charset="0"/>
              </a:rPr>
              <a:t>Acknowledgements</a:t>
            </a:r>
          </a:p>
        </p:txBody>
      </p:sp>
      <p:sp>
        <p:nvSpPr>
          <p:cNvPr id="3" name="Content Placeholder 2"/>
          <p:cNvSpPr>
            <a:spLocks noGrp="1"/>
          </p:cNvSpPr>
          <p:nvPr>
            <p:ph sz="quarter" idx="32"/>
          </p:nvPr>
        </p:nvSpPr>
        <p:spPr>
          <a:xfrm>
            <a:off x="15538022" y="10545101"/>
            <a:ext cx="12923039" cy="16374201"/>
          </a:xfrm>
          <a:solidFill>
            <a:schemeClr val="bg1">
              <a:alpha val="81000"/>
            </a:schemeClr>
          </a:solidFill>
        </p:spPr>
        <p:txBody>
          <a:bodyPr>
            <a:normAutofit/>
          </a:bodyPr>
          <a:lstStyle/>
          <a:p>
            <a:pPr marL="0" indent="0" algn="just">
              <a:buNone/>
            </a:pPr>
            <a:r>
              <a:rPr lang="en-US" sz="3200" dirty="0">
                <a:latin typeface="Palatino" charset="0"/>
                <a:ea typeface="Palatino" charset="0"/>
                <a:cs typeface="Palatino" charset="0"/>
              </a:rPr>
              <a:t>The production of charged </a:t>
            </a:r>
            <a:r>
              <a:rPr lang="en-US" sz="3200" dirty="0" err="1">
                <a:latin typeface="Palatino" charset="0"/>
                <a:ea typeface="Palatino" charset="0"/>
                <a:cs typeface="Palatino" charset="0"/>
              </a:rPr>
              <a:t>pions</a:t>
            </a:r>
            <a:r>
              <a:rPr lang="en-US" sz="3200" dirty="0">
                <a:latin typeface="Palatino" charset="0"/>
                <a:ea typeface="Palatino" charset="0"/>
                <a:cs typeface="Palatino" charset="0"/>
              </a:rPr>
              <a:t>                    in SIDIS at low transverse momentum can be described in terms of convolutions of TMDs for distribution and fragmentation:</a:t>
            </a:r>
          </a:p>
          <a:p>
            <a:pPr marL="0" indent="0" algn="just">
              <a:buNone/>
            </a:pPr>
            <a:endParaRPr lang="en-US" sz="3200" dirty="0">
              <a:latin typeface="Palatino" charset="0"/>
              <a:ea typeface="Palatino" charset="0"/>
              <a:cs typeface="Palatino" charset="0"/>
            </a:endParaRPr>
          </a:p>
          <a:p>
            <a:pPr marL="0" indent="0">
              <a:buNone/>
            </a:pPr>
            <a:endParaRPr lang="en-US" sz="3200" dirty="0">
              <a:latin typeface="Palatino" charset="0"/>
              <a:ea typeface="Palatino" charset="0"/>
              <a:cs typeface="Palatino" charset="0"/>
            </a:endParaRPr>
          </a:p>
          <a:p>
            <a:pPr marL="0" indent="0">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r>
              <a:rPr lang="en-US" sz="3200" dirty="0">
                <a:latin typeface="Palatino" charset="0"/>
                <a:ea typeface="Palatino" charset="0"/>
                <a:cs typeface="Palatino" charset="0"/>
              </a:rPr>
              <a:t>The transverse motion of the quarks is approximated through </a:t>
            </a:r>
            <a:r>
              <a:rPr lang="en-US" sz="3200" dirty="0" err="1">
                <a:latin typeface="Palatino" charset="0"/>
                <a:ea typeface="Palatino" charset="0"/>
                <a:cs typeface="Palatino" charset="0"/>
              </a:rPr>
              <a:t>parton</a:t>
            </a:r>
            <a:r>
              <a:rPr lang="en-US" sz="3200" dirty="0">
                <a:latin typeface="Palatino" charset="0"/>
                <a:ea typeface="Palatino" charset="0"/>
                <a:cs typeface="Palatino" charset="0"/>
              </a:rPr>
              <a:t> model kinematics into  the observed transverse momentum of the hadron. This enables us  to gather information from SIDIS for exploration of TMDs.  We will use the following simple </a:t>
            </a:r>
            <a:r>
              <a:rPr lang="en-US" sz="3200" dirty="0" err="1">
                <a:latin typeface="Palatino" charset="0"/>
                <a:ea typeface="Palatino" charset="0"/>
                <a:cs typeface="Palatino" charset="0"/>
              </a:rPr>
              <a:t>parametrizations</a:t>
            </a:r>
            <a:r>
              <a:rPr lang="en-US" sz="3200" dirty="0">
                <a:latin typeface="Palatino" charset="0"/>
                <a:ea typeface="Palatino" charset="0"/>
                <a:cs typeface="Palatino" charset="0"/>
              </a:rPr>
              <a:t> for TMD distribution and fragmentation functions:</a:t>
            </a:r>
          </a:p>
          <a:p>
            <a:pPr marL="0" indent="0">
              <a:buNone/>
            </a:pPr>
            <a:endParaRPr lang="en-US" sz="3200" dirty="0">
              <a:latin typeface="Palatino" charset="0"/>
              <a:ea typeface="Palatino" charset="0"/>
              <a:cs typeface="Palatino" charset="0"/>
            </a:endParaRPr>
          </a:p>
          <a:p>
            <a:pPr marL="0" indent="0">
              <a:buNone/>
            </a:pPr>
            <a:endParaRPr lang="en-US" sz="3200" dirty="0">
              <a:latin typeface="Palatino" charset="0"/>
              <a:ea typeface="Palatino" charset="0"/>
              <a:cs typeface="Palatino" charset="0"/>
            </a:endParaRPr>
          </a:p>
          <a:p>
            <a:pPr marL="0" indent="0">
              <a:buNone/>
            </a:pPr>
            <a:endParaRPr lang="en-US" sz="3200" dirty="0">
              <a:solidFill>
                <a:schemeClr val="tx1"/>
              </a:solidFill>
              <a:latin typeface="Palatino" charset="0"/>
              <a:ea typeface="Palatino" charset="0"/>
              <a:cs typeface="Palatino" charset="0"/>
            </a:endParaRPr>
          </a:p>
          <a:p>
            <a:pPr marL="0" indent="0">
              <a:buNone/>
            </a:pPr>
            <a:endParaRPr lang="en-US" sz="3200" dirty="0">
              <a:solidFill>
                <a:schemeClr val="tx1"/>
              </a:solidFill>
              <a:latin typeface="Palatino" charset="0"/>
              <a:ea typeface="Palatino" charset="0"/>
              <a:cs typeface="Palatino" charset="0"/>
            </a:endParaRPr>
          </a:p>
          <a:p>
            <a:pPr marL="0" indent="0">
              <a:buNone/>
            </a:pPr>
            <a:r>
              <a:rPr lang="en-US" sz="3200" dirty="0">
                <a:solidFill>
                  <a:schemeClr val="tx1"/>
                </a:solidFill>
                <a:latin typeface="Palatino" charset="0"/>
                <a:ea typeface="Palatino" charset="0"/>
                <a:cs typeface="Palatino" charset="0"/>
              </a:rPr>
              <a:t>where                              are </a:t>
            </a:r>
            <a:r>
              <a:rPr lang="en-US" sz="3200" dirty="0">
                <a:latin typeface="Palatino" charset="0"/>
                <a:ea typeface="Palatino" charset="0"/>
                <a:cs typeface="Palatino" charset="0"/>
              </a:rPr>
              <a:t>the unpolarized and polarized </a:t>
            </a:r>
            <a:r>
              <a:rPr lang="en-US" sz="3200" dirty="0" err="1">
                <a:latin typeface="Palatino" charset="0"/>
                <a:ea typeface="Palatino" charset="0"/>
                <a:cs typeface="Palatino" charset="0"/>
              </a:rPr>
              <a:t>parton</a:t>
            </a:r>
            <a:r>
              <a:rPr lang="en-US" sz="3200" dirty="0">
                <a:latin typeface="Palatino" charset="0"/>
                <a:ea typeface="Palatino" charset="0"/>
                <a:cs typeface="Palatino" charset="0"/>
              </a:rPr>
              <a:t> distribution functions and the fragmentation function for a particular quark type , and                             are parameters that characterize the widths of TMD distributions. In our description of </a:t>
            </a:r>
            <a:r>
              <a:rPr lang="en-US" sz="3200" dirty="0" err="1">
                <a:latin typeface="Palatino" charset="0"/>
                <a:ea typeface="Palatino" charset="0"/>
                <a:cs typeface="Palatino" charset="0"/>
              </a:rPr>
              <a:t>JLab</a:t>
            </a:r>
            <a:r>
              <a:rPr lang="en-US" sz="3200" dirty="0">
                <a:latin typeface="Palatino" charset="0"/>
                <a:ea typeface="Palatino" charset="0"/>
                <a:cs typeface="Palatino" charset="0"/>
              </a:rPr>
              <a:t> data, we use our previously extracted parameters for the unpolarized widths </a:t>
            </a:r>
          </a:p>
          <a:p>
            <a:pPr marL="0" indent="0">
              <a:buNone/>
            </a:pPr>
            <a:r>
              <a:rPr lang="en-US" sz="3200" dirty="0">
                <a:latin typeface="Palatino" charset="0"/>
                <a:ea typeface="Palatino" charset="0"/>
                <a:cs typeface="Palatino" charset="0"/>
              </a:rPr>
              <a:t>                 . We will then fit the polarized widths                            for the valence and sea quarks, respectively. </a:t>
            </a:r>
          </a:p>
          <a:p>
            <a:pPr marL="0" indent="0">
              <a:buNone/>
            </a:pPr>
            <a:r>
              <a:rPr lang="en-US" sz="3200" dirty="0">
                <a:latin typeface="Palatino" charset="0"/>
                <a:ea typeface="Palatino" charset="0"/>
                <a:cs typeface="Palatino" charset="0"/>
              </a:rPr>
              <a:t>Using this model, </a:t>
            </a:r>
            <a:r>
              <a:rPr lang="en-US" sz="3200" i="1" dirty="0">
                <a:latin typeface="Palatino" charset="0"/>
                <a:ea typeface="Palatino" charset="0"/>
                <a:cs typeface="Palatino" charset="0"/>
              </a:rPr>
              <a:t>A</a:t>
            </a:r>
            <a:r>
              <a:rPr lang="en-US" sz="3200" i="1" baseline="-25000" dirty="0">
                <a:latin typeface="Palatino" charset="0"/>
                <a:ea typeface="Palatino" charset="0"/>
                <a:cs typeface="Palatino" charset="0"/>
              </a:rPr>
              <a:t>LL</a:t>
            </a:r>
            <a:r>
              <a:rPr lang="en-US" sz="3200" dirty="0">
                <a:latin typeface="Palatino" charset="0"/>
                <a:ea typeface="Palatino" charset="0"/>
                <a:cs typeface="Palatino" charset="0"/>
              </a:rPr>
              <a:t> can be written as</a:t>
            </a:r>
          </a:p>
          <a:p>
            <a:pPr marL="0" indent="0">
              <a:buNone/>
            </a:pPr>
            <a:endParaRPr lang="en-US" sz="3200" dirty="0">
              <a:latin typeface="Palatino" charset="0"/>
              <a:ea typeface="Palatino" charset="0"/>
              <a:cs typeface="Palatino" charset="0"/>
            </a:endParaRPr>
          </a:p>
          <a:p>
            <a:pPr marL="0" indent="0">
              <a:buNone/>
            </a:pPr>
            <a:endParaRPr lang="en-US" sz="3200" dirty="0">
              <a:latin typeface="Palatino" charset="0"/>
              <a:ea typeface="Palatino" charset="0"/>
              <a:cs typeface="Palatino" charset="0"/>
            </a:endParaRPr>
          </a:p>
          <a:p>
            <a:pPr marL="0" indent="0">
              <a:buNone/>
            </a:pPr>
            <a:endParaRPr lang="en-US" sz="3200" dirty="0">
              <a:latin typeface="Palatino" charset="0"/>
              <a:ea typeface="Palatino" charset="0"/>
              <a:cs typeface="Palatino" charset="0"/>
            </a:endParaRPr>
          </a:p>
          <a:p>
            <a:pPr marL="0" indent="0">
              <a:buNone/>
            </a:pPr>
            <a:endParaRPr lang="en-US" sz="800" dirty="0">
              <a:latin typeface="Palatino" charset="0"/>
              <a:ea typeface="Palatino" charset="0"/>
              <a:cs typeface="Palatino" charset="0"/>
            </a:endParaRPr>
          </a:p>
          <a:p>
            <a:pPr marL="0" indent="0">
              <a:buNone/>
            </a:pPr>
            <a:r>
              <a:rPr lang="en-US" sz="3200" dirty="0">
                <a:latin typeface="Palatino" charset="0"/>
                <a:ea typeface="Palatino" charset="0"/>
                <a:cs typeface="Palatino" charset="0"/>
              </a:rPr>
              <a:t>where                                       ,                                          , and </a:t>
            </a:r>
            <a:r>
              <a:rPr lang="en-US" sz="3200" i="1" dirty="0">
                <a:latin typeface="Palatino" charset="0"/>
                <a:ea typeface="Palatino" charset="0"/>
                <a:cs typeface="Palatino" charset="0"/>
              </a:rPr>
              <a:t>a </a:t>
            </a:r>
            <a:r>
              <a:rPr lang="en-US" sz="3200" dirty="0">
                <a:latin typeface="Palatino" charset="0"/>
                <a:ea typeface="Palatino" charset="0"/>
                <a:cs typeface="Palatino" charset="0"/>
              </a:rPr>
              <a:t>is the quark flavor. </a:t>
            </a:r>
          </a:p>
        </p:txBody>
      </p:sp>
      <p:pic>
        <p:nvPicPr>
          <p:cNvPr id="17" name="Picture 16"/>
          <p:cNvPicPr>
            <a:picLocks noChangeAspect="1"/>
          </p:cNvPicPr>
          <p:nvPr/>
        </p:nvPicPr>
        <p:blipFill>
          <a:blip r:embed="rId5"/>
          <a:stretch>
            <a:fillRect/>
          </a:stretch>
        </p:blipFill>
        <p:spPr>
          <a:xfrm>
            <a:off x="3215178" y="1399847"/>
            <a:ext cx="2751886" cy="2723221"/>
          </a:xfrm>
          <a:prstGeom prst="rect">
            <a:avLst/>
          </a:prstGeom>
        </p:spPr>
      </p:pic>
      <p:pic>
        <p:nvPicPr>
          <p:cNvPr id="47" name="Picture 46"/>
          <p:cNvPicPr>
            <a:picLocks noChangeAspect="1"/>
          </p:cNvPicPr>
          <p:nvPr/>
        </p:nvPicPr>
        <p:blipFill>
          <a:blip r:embed="rId6"/>
          <a:stretch>
            <a:fillRect/>
          </a:stretch>
        </p:blipFill>
        <p:spPr>
          <a:xfrm>
            <a:off x="16107410" y="17148311"/>
            <a:ext cx="4485691" cy="1082368"/>
          </a:xfrm>
          <a:prstGeom prst="rect">
            <a:avLst/>
          </a:prstGeom>
        </p:spPr>
      </p:pic>
      <p:pic>
        <p:nvPicPr>
          <p:cNvPr id="48" name="Picture 47"/>
          <p:cNvPicPr>
            <a:picLocks noChangeAspect="1"/>
          </p:cNvPicPr>
          <p:nvPr/>
        </p:nvPicPr>
        <p:blipFill>
          <a:blip r:embed="rId7"/>
          <a:stretch>
            <a:fillRect/>
          </a:stretch>
        </p:blipFill>
        <p:spPr>
          <a:xfrm>
            <a:off x="19182685" y="18375871"/>
            <a:ext cx="4413362" cy="1034048"/>
          </a:xfrm>
          <a:prstGeom prst="rect">
            <a:avLst/>
          </a:prstGeom>
        </p:spPr>
      </p:pic>
      <p:sp>
        <p:nvSpPr>
          <p:cNvPr id="77" name="Text Placeholder 8"/>
          <p:cNvSpPr>
            <a:spLocks noGrp="1"/>
          </p:cNvSpPr>
          <p:nvPr>
            <p:ph type="body" sz="quarter" idx="21"/>
          </p:nvPr>
        </p:nvSpPr>
        <p:spPr>
          <a:xfrm>
            <a:off x="15564695" y="26630141"/>
            <a:ext cx="12801600" cy="804899"/>
          </a:xfrm>
        </p:spPr>
        <p:txBody>
          <a:bodyPr/>
          <a:lstStyle/>
          <a:p>
            <a:r>
              <a:rPr lang="en-US" sz="4400" b="1" dirty="0">
                <a:latin typeface="Palatino" charset="0"/>
                <a:ea typeface="Palatino" charset="0"/>
                <a:cs typeface="Palatino" charset="0"/>
              </a:rPr>
              <a:t>DATA SELECTION AND Analysis</a:t>
            </a:r>
          </a:p>
        </p:txBody>
      </p:sp>
      <p:sp>
        <p:nvSpPr>
          <p:cNvPr id="76" name="TextBox 75"/>
          <p:cNvSpPr txBox="1"/>
          <p:nvPr/>
        </p:nvSpPr>
        <p:spPr>
          <a:xfrm>
            <a:off x="26038641" y="24232768"/>
            <a:ext cx="745052" cy="584775"/>
          </a:xfrm>
          <a:prstGeom prst="rect">
            <a:avLst/>
          </a:prstGeom>
          <a:noFill/>
        </p:spPr>
        <p:txBody>
          <a:bodyPr wrap="square" rtlCol="0">
            <a:spAutoFit/>
          </a:bodyPr>
          <a:lstStyle/>
          <a:p>
            <a:r>
              <a:rPr lang="en-US" sz="3200" dirty="0">
                <a:latin typeface="Palatino" charset="0"/>
                <a:ea typeface="Palatino" charset="0"/>
                <a:cs typeface="Palatino" charset="0"/>
              </a:rPr>
              <a:t>(1)</a:t>
            </a:r>
          </a:p>
        </p:txBody>
      </p:sp>
      <p:sp>
        <p:nvSpPr>
          <p:cNvPr id="30" name="Content Placeholder 2"/>
          <p:cNvSpPr>
            <a:spLocks noGrp="1"/>
          </p:cNvSpPr>
          <p:nvPr>
            <p:ph sz="quarter" idx="32"/>
          </p:nvPr>
        </p:nvSpPr>
        <p:spPr>
          <a:xfrm>
            <a:off x="1371600" y="6133729"/>
            <a:ext cx="12801600" cy="6128315"/>
          </a:xfrm>
          <a:solidFill>
            <a:schemeClr val="bg1">
              <a:alpha val="81000"/>
            </a:schemeClr>
          </a:solidFill>
        </p:spPr>
        <p:txBody>
          <a:bodyPr>
            <a:noAutofit/>
          </a:bodyPr>
          <a:lstStyle/>
          <a:p>
            <a:pPr marL="0" indent="0" algn="just">
              <a:buNone/>
            </a:pPr>
            <a:r>
              <a:rPr lang="en-US" sz="3200" dirty="0">
                <a:latin typeface="Palatino" charset="0"/>
                <a:ea typeface="Palatino" charset="0"/>
                <a:cs typeface="Palatino" charset="0"/>
              </a:rPr>
              <a:t>Protons and neutrons (nucleons), which make up the nucleus of an atom, are not fundamental constituents of matter, but rather are themselves made up of particles called quarks.  These quarks are “glued” together by the strong nuclear force, which is mediated by another particle called the gluon.  Any particle containing quarks and gluons is called a hadron.  Moreover, the quarks are not static inside of a nucleon – they have an intrinsic momentum even for a nucleon at rest.  One of the ways to access this intrinsic motion is through a process called semi-inclusive deep-inelastic scattering (SIDIS).  In this reaction, a high-energy electron scatters off of a quark inside of the nucleon.  This quark forms a hadron in the final-state (e.g., a pion), which is detected along with the scattered electron (see Fig. 1).</a:t>
            </a:r>
          </a:p>
        </p:txBody>
      </p:sp>
      <p:pic>
        <p:nvPicPr>
          <p:cNvPr id="31" name="Picture 30"/>
          <p:cNvPicPr/>
          <p:nvPr/>
        </p:nvPicPr>
        <p:blipFill>
          <a:blip r:embed="rId8">
            <a:extLst>
              <a:ext uri="{28A0092B-C50C-407E-A947-70E740481C1C}">
                <a14:useLocalDpi xmlns:a14="http://schemas.microsoft.com/office/drawing/2010/main" val="0"/>
              </a:ext>
            </a:extLst>
          </a:blip>
          <a:stretch>
            <a:fillRect/>
          </a:stretch>
        </p:blipFill>
        <p:spPr>
          <a:xfrm>
            <a:off x="1747808" y="12959964"/>
            <a:ext cx="6971539" cy="4590654"/>
          </a:xfrm>
          <a:prstGeom prst="rect">
            <a:avLst/>
          </a:prstGeom>
        </p:spPr>
      </p:pic>
      <p:sp>
        <p:nvSpPr>
          <p:cNvPr id="2" name="TextBox 1"/>
          <p:cNvSpPr txBox="1"/>
          <p:nvPr/>
        </p:nvSpPr>
        <p:spPr>
          <a:xfrm>
            <a:off x="8767290" y="12967866"/>
            <a:ext cx="5023515" cy="4462760"/>
          </a:xfrm>
          <a:prstGeom prst="rect">
            <a:avLst/>
          </a:prstGeom>
          <a:solidFill>
            <a:schemeClr val="bg1">
              <a:alpha val="79000"/>
            </a:schemeClr>
          </a:solidFill>
        </p:spPr>
        <p:txBody>
          <a:bodyPr wrap="square" rtlCol="0">
            <a:spAutoFit/>
          </a:bodyPr>
          <a:lstStyle/>
          <a:p>
            <a:r>
              <a:rPr lang="en-US" sz="2800" dirty="0">
                <a:latin typeface="Palatino" charset="0"/>
                <a:ea typeface="Palatino" charset="0"/>
                <a:cs typeface="Palatino" charset="0"/>
              </a:rPr>
              <a:t>Figure 1: Schematic diagram of semi-inclusive deep-inelastic scattering (SIDIS): a high-energy electron knocks a quark out of the nucleon. The quark forms a pion in the final state, which is detected along with the scattered electron.</a:t>
            </a:r>
          </a:p>
          <a:p>
            <a:endParaRPr lang="en-US" sz="6000" dirty="0" err="1"/>
          </a:p>
        </p:txBody>
      </p:sp>
      <p:sp>
        <p:nvSpPr>
          <p:cNvPr id="32" name="Text Placeholder 8"/>
          <p:cNvSpPr>
            <a:spLocks noGrp="1"/>
          </p:cNvSpPr>
          <p:nvPr>
            <p:ph type="body" sz="quarter" idx="21"/>
          </p:nvPr>
        </p:nvSpPr>
        <p:spPr>
          <a:xfrm>
            <a:off x="1395379" y="18273625"/>
            <a:ext cx="12801600" cy="804899"/>
          </a:xfrm>
        </p:spPr>
        <p:txBody>
          <a:bodyPr/>
          <a:lstStyle/>
          <a:p>
            <a:r>
              <a:rPr lang="en-US" sz="4400" b="1" dirty="0">
                <a:latin typeface="Palatino" charset="0"/>
                <a:ea typeface="Palatino" charset="0"/>
                <a:cs typeface="Palatino" charset="0"/>
              </a:rPr>
              <a:t>The Purpose</a:t>
            </a:r>
          </a:p>
        </p:txBody>
      </p:sp>
      <p:sp>
        <p:nvSpPr>
          <p:cNvPr id="33" name="Content Placeholder 2"/>
          <p:cNvSpPr>
            <a:spLocks noGrp="1"/>
          </p:cNvSpPr>
          <p:nvPr>
            <p:ph sz="quarter" idx="32"/>
          </p:nvPr>
        </p:nvSpPr>
        <p:spPr>
          <a:xfrm>
            <a:off x="1395378" y="19054506"/>
            <a:ext cx="12801600" cy="3247877"/>
          </a:xfrm>
          <a:solidFill>
            <a:schemeClr val="bg1">
              <a:alpha val="79000"/>
            </a:schemeClr>
          </a:solidFill>
        </p:spPr>
        <p:txBody>
          <a:bodyPr>
            <a:noAutofit/>
          </a:bodyPr>
          <a:lstStyle/>
          <a:p>
            <a:pPr marL="0" indent="0" algn="just">
              <a:buNone/>
            </a:pPr>
            <a:r>
              <a:rPr lang="en-US" sz="3200" dirty="0">
                <a:latin typeface="Palatino" charset="0"/>
                <a:ea typeface="Palatino" charset="0"/>
                <a:cs typeface="Palatino" charset="0"/>
              </a:rPr>
              <a:t>The purpose of this project is to perform a phenomenological analysis of SIDIS data from Jefferson Lab (</a:t>
            </a:r>
            <a:r>
              <a:rPr lang="en-US" sz="3200" dirty="0" err="1">
                <a:latin typeface="Palatino" charset="0"/>
                <a:ea typeface="Palatino" charset="0"/>
                <a:cs typeface="Palatino" charset="0"/>
              </a:rPr>
              <a:t>JLab</a:t>
            </a:r>
            <a:r>
              <a:rPr lang="en-US" sz="3200" dirty="0">
                <a:latin typeface="Palatino" charset="0"/>
                <a:ea typeface="Palatino" charset="0"/>
                <a:cs typeface="Palatino" charset="0"/>
              </a:rPr>
              <a:t>) Hall B on a polarized target.  This study gives us information on how the intrinsic motion of quarks inside nucleons, which is encoded in so-called transverse momentum dependent functions (TMDs), is affected by spin.  Knowledge of these TMDs allows one to create a momentum space 3-D image of the polarized nucleon.</a:t>
            </a:r>
          </a:p>
        </p:txBody>
      </p:sp>
      <p:sp>
        <p:nvSpPr>
          <p:cNvPr id="57" name="Text Placeholder 8"/>
          <p:cNvSpPr>
            <a:spLocks noGrp="1"/>
          </p:cNvSpPr>
          <p:nvPr>
            <p:ph type="body" sz="quarter" idx="21"/>
          </p:nvPr>
        </p:nvSpPr>
        <p:spPr>
          <a:xfrm>
            <a:off x="29709435" y="25354809"/>
            <a:ext cx="12801600" cy="804899"/>
          </a:xfrm>
        </p:spPr>
        <p:txBody>
          <a:bodyPr/>
          <a:lstStyle/>
          <a:p>
            <a:r>
              <a:rPr lang="en-US" sz="4400" b="1" dirty="0">
                <a:latin typeface="Palatino" charset="0"/>
                <a:ea typeface="Palatino" charset="0"/>
                <a:cs typeface="Palatino" charset="0"/>
              </a:rPr>
              <a:t>Conclusions and outlook</a:t>
            </a:r>
          </a:p>
        </p:txBody>
      </p:sp>
      <p:sp>
        <p:nvSpPr>
          <p:cNvPr id="29" name="Text Placeholder 8"/>
          <p:cNvSpPr>
            <a:spLocks noGrp="1"/>
          </p:cNvSpPr>
          <p:nvPr>
            <p:ph type="body" sz="quarter" idx="21"/>
          </p:nvPr>
        </p:nvSpPr>
        <p:spPr>
          <a:xfrm>
            <a:off x="1371600" y="5486400"/>
            <a:ext cx="12801600" cy="804899"/>
          </a:xfrm>
        </p:spPr>
        <p:txBody>
          <a:bodyPr/>
          <a:lstStyle/>
          <a:p>
            <a:r>
              <a:rPr lang="en-US" sz="4400" b="1" dirty="0">
                <a:latin typeface="Palatino" charset="0"/>
                <a:ea typeface="Palatino" charset="0"/>
                <a:cs typeface="Palatino" charset="0"/>
              </a:rPr>
              <a:t>introduction</a:t>
            </a:r>
            <a:endParaRPr lang="en-US" sz="3600" b="1" dirty="0">
              <a:latin typeface="Palatino" charset="0"/>
              <a:ea typeface="Palatino" charset="0"/>
              <a:cs typeface="Palatino" charset="0"/>
            </a:endParaRPr>
          </a:p>
        </p:txBody>
      </p:sp>
      <p:sp>
        <p:nvSpPr>
          <p:cNvPr id="9" name="Text Placeholder 8"/>
          <p:cNvSpPr>
            <a:spLocks noGrp="1"/>
          </p:cNvSpPr>
          <p:nvPr>
            <p:ph type="body" sz="quarter" idx="21"/>
          </p:nvPr>
        </p:nvSpPr>
        <p:spPr>
          <a:xfrm>
            <a:off x="15518127" y="9899311"/>
            <a:ext cx="12801600" cy="804899"/>
          </a:xfrm>
        </p:spPr>
        <p:txBody>
          <a:bodyPr/>
          <a:lstStyle/>
          <a:p>
            <a:r>
              <a:rPr lang="en-US" sz="4400" b="1" dirty="0">
                <a:latin typeface="Palatino" charset="0"/>
                <a:ea typeface="Palatino" charset="0"/>
                <a:cs typeface="Palatino" charset="0"/>
              </a:rPr>
              <a:t>The model</a:t>
            </a:r>
          </a:p>
        </p:txBody>
      </p:sp>
      <p:sp>
        <p:nvSpPr>
          <p:cNvPr id="38" name="Text Placeholder 8"/>
          <p:cNvSpPr>
            <a:spLocks noGrp="1"/>
          </p:cNvSpPr>
          <p:nvPr>
            <p:ph type="body" sz="quarter" idx="21"/>
          </p:nvPr>
        </p:nvSpPr>
        <p:spPr>
          <a:xfrm>
            <a:off x="29634122" y="10728079"/>
            <a:ext cx="12801600" cy="804899"/>
          </a:xfrm>
        </p:spPr>
        <p:txBody>
          <a:bodyPr/>
          <a:lstStyle/>
          <a:p>
            <a:r>
              <a:rPr lang="en-US" sz="4400" b="1" dirty="0">
                <a:latin typeface="Palatino" charset="0"/>
                <a:ea typeface="Palatino" charset="0"/>
                <a:cs typeface="Palatino" charset="0"/>
              </a:rPr>
              <a:t>RESULTS</a:t>
            </a:r>
          </a:p>
        </p:txBody>
      </p:sp>
      <p:pic>
        <p:nvPicPr>
          <p:cNvPr id="60" name="Picture 59"/>
          <p:cNvPicPr>
            <a:picLocks noChangeAspect="1"/>
          </p:cNvPicPr>
          <p:nvPr/>
        </p:nvPicPr>
        <p:blipFill>
          <a:blip r:embed="rId9"/>
          <a:stretch>
            <a:fillRect/>
          </a:stretch>
        </p:blipFill>
        <p:spPr>
          <a:xfrm>
            <a:off x="254692" y="1348926"/>
            <a:ext cx="2783753" cy="2783753"/>
          </a:xfrm>
          <a:prstGeom prst="rect">
            <a:avLst/>
          </a:prstGeom>
        </p:spPr>
      </p:pic>
      <p:sp>
        <p:nvSpPr>
          <p:cNvPr id="5" name="TextBox 4"/>
          <p:cNvSpPr txBox="1"/>
          <p:nvPr/>
        </p:nvSpPr>
        <p:spPr>
          <a:xfrm>
            <a:off x="29634122" y="26204847"/>
            <a:ext cx="12801600" cy="3046988"/>
          </a:xfrm>
          <a:prstGeom prst="rect">
            <a:avLst/>
          </a:prstGeom>
          <a:noFill/>
        </p:spPr>
        <p:txBody>
          <a:bodyPr wrap="square" rtlCol="0">
            <a:spAutoFit/>
          </a:bodyPr>
          <a:lstStyle/>
          <a:p>
            <a:r>
              <a:rPr lang="en-US" sz="3200" dirty="0">
                <a:latin typeface="Palatino"/>
              </a:rPr>
              <a:t>We performed a phenomenological analysis of </a:t>
            </a:r>
            <a:r>
              <a:rPr lang="en-US" sz="3200" dirty="0" err="1">
                <a:latin typeface="Palatino"/>
              </a:rPr>
              <a:t>JLab</a:t>
            </a:r>
            <a:r>
              <a:rPr lang="en-US" sz="3200" dirty="0">
                <a:latin typeface="Palatino"/>
              </a:rPr>
              <a:t> Hall B data on the  electroproduction of charged </a:t>
            </a:r>
            <a:r>
              <a:rPr lang="en-US" sz="3200" dirty="0" err="1">
                <a:latin typeface="Palatino"/>
              </a:rPr>
              <a:t>pions</a:t>
            </a:r>
            <a:r>
              <a:rPr lang="en-US" sz="3200" dirty="0">
                <a:latin typeface="Palatino"/>
              </a:rPr>
              <a:t> from a longitudinally polarized proton. </a:t>
            </a:r>
            <a:r>
              <a:rPr lang="en-US" sz="3200" dirty="0">
                <a:latin typeface="Palatino" charset="0"/>
                <a:ea typeface="Palatino" charset="0"/>
                <a:cs typeface="Palatino" charset="0"/>
              </a:rPr>
              <a:t>We find </a:t>
            </a:r>
            <a:r>
              <a:rPr lang="en-US" sz="3200" dirty="0" smtClean="0">
                <a:latin typeface="Palatino" charset="0"/>
                <a:ea typeface="Palatino" charset="0"/>
                <a:cs typeface="Palatino" charset="0"/>
              </a:rPr>
              <a:t>that the </a:t>
            </a:r>
            <a:r>
              <a:rPr lang="en-US" sz="3200" dirty="0">
                <a:latin typeface="Palatino" charset="0"/>
                <a:ea typeface="Palatino" charset="0"/>
                <a:cs typeface="Palatino" charset="0"/>
              </a:rPr>
              <a:t>polarized transverse momentum widths are about 30% smaller than the unpolarized widths</a:t>
            </a:r>
            <a:r>
              <a:rPr lang="en-US" sz="3200" dirty="0">
                <a:latin typeface="Palatino"/>
              </a:rPr>
              <a:t>.  This suggests the intrinsic motion of quarks depends on the spin orientation of the nucleon.</a:t>
            </a:r>
          </a:p>
        </p:txBody>
      </p:sp>
      <p:sp>
        <p:nvSpPr>
          <p:cNvPr id="34" name="Text Placeholder 8"/>
          <p:cNvSpPr>
            <a:spLocks noGrp="1"/>
          </p:cNvSpPr>
          <p:nvPr>
            <p:ph type="body" sz="quarter" idx="21"/>
          </p:nvPr>
        </p:nvSpPr>
        <p:spPr>
          <a:xfrm>
            <a:off x="1494699" y="24012644"/>
            <a:ext cx="12801600" cy="804899"/>
          </a:xfrm>
        </p:spPr>
        <p:txBody>
          <a:bodyPr/>
          <a:lstStyle/>
          <a:p>
            <a:r>
              <a:rPr lang="en-US" sz="4400" b="1" dirty="0">
                <a:latin typeface="Palatino" charset="0"/>
                <a:ea typeface="Palatino" charset="0"/>
                <a:cs typeface="Palatino" charset="0"/>
              </a:rPr>
              <a:t>The DATA</a:t>
            </a:r>
          </a:p>
        </p:txBody>
      </p:sp>
      <p:pic>
        <p:nvPicPr>
          <p:cNvPr id="20" name="Picture 19"/>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5917813" y="1195034"/>
            <a:ext cx="6046497" cy="3133855"/>
          </a:xfrm>
          <a:prstGeom prst="rect">
            <a:avLst/>
          </a:prstGeom>
        </p:spPr>
      </p:pic>
      <p:sp>
        <p:nvSpPr>
          <p:cNvPr id="13" name="TextBox 12"/>
          <p:cNvSpPr txBox="1"/>
          <p:nvPr/>
        </p:nvSpPr>
        <p:spPr>
          <a:xfrm>
            <a:off x="1450327" y="24815255"/>
            <a:ext cx="12890345" cy="6986528"/>
          </a:xfrm>
          <a:prstGeom prst="rect">
            <a:avLst/>
          </a:prstGeom>
          <a:noFill/>
        </p:spPr>
        <p:txBody>
          <a:bodyPr wrap="square" rtlCol="0">
            <a:spAutoFit/>
          </a:bodyPr>
          <a:lstStyle/>
          <a:p>
            <a:pPr algn="just"/>
            <a:r>
              <a:rPr lang="en-US" sz="3200" dirty="0">
                <a:latin typeface="Palatino"/>
                <a:cs typeface="Palatino"/>
              </a:rPr>
              <a:t>The data used in this analysis is from </a:t>
            </a:r>
            <a:r>
              <a:rPr lang="en-US" sz="3200" dirty="0" err="1">
                <a:latin typeface="Palatino"/>
                <a:cs typeface="Palatino"/>
              </a:rPr>
              <a:t>JLab</a:t>
            </a:r>
            <a:r>
              <a:rPr lang="en-US" sz="3200" dirty="0">
                <a:latin typeface="Palatino"/>
                <a:cs typeface="Palatino"/>
              </a:rPr>
              <a:t> Hall B.  The experiment scattered 5.7 GeV longitudinally polarized electrons on a longitudinally polarized proton target and detected </a:t>
            </a:r>
            <a:r>
              <a:rPr lang="en-US" sz="3200" dirty="0" err="1">
                <a:latin typeface="Palatino"/>
                <a:cs typeface="Palatino"/>
              </a:rPr>
              <a:t>pions</a:t>
            </a:r>
            <a:r>
              <a:rPr lang="en-US" sz="3200" dirty="0">
                <a:latin typeface="Palatino"/>
                <a:cs typeface="Palatino"/>
              </a:rPr>
              <a:t> in the final state.  Measurements were made of the double-longitudinal spin asymmetry, </a:t>
            </a:r>
            <a:r>
              <a:rPr lang="en-US" sz="3200" i="1" dirty="0">
                <a:latin typeface="Palatino"/>
                <a:cs typeface="Palatino"/>
              </a:rPr>
              <a:t>A</a:t>
            </a:r>
            <a:r>
              <a:rPr lang="en-US" sz="3200" i="1" baseline="-25000" dirty="0">
                <a:latin typeface="Palatino"/>
                <a:cs typeface="Palatino"/>
              </a:rPr>
              <a:t>LL </a:t>
            </a:r>
            <a:r>
              <a:rPr lang="en-US" sz="3200" dirty="0">
                <a:latin typeface="Palatino"/>
                <a:cs typeface="Palatino"/>
              </a:rPr>
              <a:t>, defined as the ratio of the polarized to the unpolarized SIDIS structure functions:</a:t>
            </a:r>
          </a:p>
          <a:p>
            <a:endParaRPr lang="en-US" sz="3200" dirty="0">
              <a:latin typeface="Palatino"/>
              <a:cs typeface="Palatino"/>
            </a:endParaRPr>
          </a:p>
          <a:p>
            <a:endParaRPr lang="en-US" sz="3200" dirty="0">
              <a:latin typeface="Palatino"/>
              <a:cs typeface="Palatino"/>
            </a:endParaRPr>
          </a:p>
          <a:p>
            <a:endParaRPr lang="en-US" sz="3200" dirty="0">
              <a:latin typeface="Palatino"/>
              <a:cs typeface="Palatino"/>
            </a:endParaRPr>
          </a:p>
          <a:p>
            <a:endParaRPr lang="en-US" sz="3200" dirty="0">
              <a:latin typeface="Palatino"/>
              <a:cs typeface="Palatino"/>
            </a:endParaRPr>
          </a:p>
          <a:p>
            <a:r>
              <a:rPr lang="en-US" sz="3200" dirty="0" err="1">
                <a:latin typeface="Palatino"/>
                <a:cs typeface="Palatino"/>
              </a:rPr>
              <a:t>JLab</a:t>
            </a:r>
            <a:r>
              <a:rPr lang="en-US" sz="3200" dirty="0">
                <a:latin typeface="Palatino"/>
                <a:cs typeface="Palatino"/>
              </a:rPr>
              <a:t> Hall B collected data for 0.9 &lt; </a:t>
            </a:r>
            <a:r>
              <a:rPr lang="en-US" sz="3200" i="1" dirty="0">
                <a:latin typeface="Palatino"/>
                <a:cs typeface="Palatino"/>
              </a:rPr>
              <a:t>Q</a:t>
            </a:r>
            <a:r>
              <a:rPr lang="en-US" sz="3200" i="1" baseline="30000" dirty="0">
                <a:latin typeface="Palatino"/>
                <a:cs typeface="Palatino"/>
              </a:rPr>
              <a:t>2</a:t>
            </a:r>
            <a:r>
              <a:rPr lang="en-US" sz="3200" dirty="0">
                <a:latin typeface="Palatino"/>
                <a:cs typeface="Palatino"/>
              </a:rPr>
              <a:t> &lt; 5.4 GeV</a:t>
            </a:r>
            <a:r>
              <a:rPr lang="en-US" sz="3200" baseline="30000" dirty="0">
                <a:latin typeface="Palatino"/>
                <a:cs typeface="Palatino"/>
              </a:rPr>
              <a:t>2</a:t>
            </a:r>
            <a:r>
              <a:rPr lang="en-US" sz="3200" dirty="0">
                <a:latin typeface="Palatino"/>
                <a:cs typeface="Palatino"/>
              </a:rPr>
              <a:t>, 0.12 &lt; </a:t>
            </a:r>
            <a:r>
              <a:rPr lang="en-US" sz="3200" i="1" dirty="0" err="1">
                <a:latin typeface="Palatino"/>
                <a:cs typeface="Palatino"/>
              </a:rPr>
              <a:t>x</a:t>
            </a:r>
            <a:r>
              <a:rPr lang="en-US" sz="3200" i="1" baseline="-25000" dirty="0" err="1">
                <a:latin typeface="Palatino"/>
                <a:cs typeface="Palatino"/>
              </a:rPr>
              <a:t>B</a:t>
            </a:r>
            <a:r>
              <a:rPr lang="en-US" sz="3200" dirty="0">
                <a:latin typeface="Palatino"/>
                <a:cs typeface="Palatino"/>
              </a:rPr>
              <a:t> &lt; 0.48, </a:t>
            </a:r>
            <a:r>
              <a:rPr lang="en-US" sz="3200" i="1" dirty="0" err="1">
                <a:latin typeface="Palatino"/>
                <a:cs typeface="Palatino"/>
              </a:rPr>
              <a:t>P</a:t>
            </a:r>
            <a:r>
              <a:rPr lang="en-US" sz="3200" i="1" baseline="-25000" dirty="0" err="1">
                <a:latin typeface="Palatino"/>
                <a:cs typeface="Palatino"/>
              </a:rPr>
              <a:t>hT</a:t>
            </a:r>
            <a:r>
              <a:rPr lang="en-US" sz="3200" dirty="0">
                <a:latin typeface="Palatino"/>
                <a:cs typeface="Palatino"/>
              </a:rPr>
              <a:t> &lt; 1.2 GeV, and 0.4 &lt; </a:t>
            </a:r>
            <a:r>
              <a:rPr lang="en-US" sz="3200" i="1" dirty="0" err="1">
                <a:latin typeface="Palatino"/>
                <a:cs typeface="Palatino"/>
              </a:rPr>
              <a:t>z</a:t>
            </a:r>
            <a:r>
              <a:rPr lang="en-US" sz="3200" i="1" baseline="-25000" dirty="0" err="1">
                <a:latin typeface="Palatino"/>
                <a:cs typeface="Palatino"/>
              </a:rPr>
              <a:t>h</a:t>
            </a:r>
            <a:r>
              <a:rPr lang="en-US" sz="3200" dirty="0">
                <a:latin typeface="Palatino"/>
                <a:cs typeface="Palatino"/>
              </a:rPr>
              <a:t> &lt; 0.7.  Some of the data is shown in Fig. 2.</a:t>
            </a:r>
          </a:p>
          <a:p>
            <a:endParaRPr lang="en-US" sz="3200" dirty="0">
              <a:latin typeface="Palatino"/>
              <a:cs typeface="Palatino"/>
            </a:endParaRPr>
          </a:p>
          <a:p>
            <a:endParaRPr lang="en-US" sz="3200" dirty="0">
              <a:latin typeface="Palatino"/>
              <a:cs typeface="Palatino"/>
            </a:endParaRPr>
          </a:p>
        </p:txBody>
      </p:sp>
      <p:pic>
        <p:nvPicPr>
          <p:cNvPr id="46" name="Picture 45"/>
          <p:cNvPicPr>
            <a:picLocks noChangeAspect="1"/>
          </p:cNvPicPr>
          <p:nvPr/>
        </p:nvPicPr>
        <p:blipFill>
          <a:blip r:embed="rId11"/>
          <a:stretch>
            <a:fillRect/>
          </a:stretch>
        </p:blipFill>
        <p:spPr>
          <a:xfrm>
            <a:off x="37528500" y="1714501"/>
            <a:ext cx="5842000" cy="1974474"/>
          </a:xfrm>
          <a:prstGeom prst="rect">
            <a:avLst/>
          </a:prstGeom>
        </p:spPr>
      </p:pic>
      <p:sp>
        <p:nvSpPr>
          <p:cNvPr id="58" name="Content Placeholder 2"/>
          <p:cNvSpPr>
            <a:spLocks noGrp="1"/>
          </p:cNvSpPr>
          <p:nvPr>
            <p:ph sz="quarter" idx="32"/>
          </p:nvPr>
        </p:nvSpPr>
        <p:spPr>
          <a:xfrm>
            <a:off x="15361985" y="27442935"/>
            <a:ext cx="12923039" cy="3495392"/>
          </a:xfrm>
          <a:solidFill>
            <a:schemeClr val="bg1">
              <a:alpha val="81000"/>
            </a:schemeClr>
          </a:solidFill>
        </p:spPr>
        <p:txBody>
          <a:bodyPr>
            <a:normAutofit/>
          </a:bodyPr>
          <a:lstStyle/>
          <a:p>
            <a:pPr marL="0" indent="0">
              <a:buNone/>
            </a:pPr>
            <a:r>
              <a:rPr lang="en-US" sz="3200" dirty="0">
                <a:latin typeface="Palatino" charset="0"/>
                <a:ea typeface="Palatino" charset="0"/>
                <a:cs typeface="Palatino" charset="0"/>
              </a:rPr>
              <a:t>We apply Eq. (1) to the data and use the standard       minimization procedure, along with </a:t>
            </a:r>
            <a:r>
              <a:rPr lang="en-US" sz="3200" dirty="0">
                <a:latin typeface="Palatino"/>
                <a:ea typeface="Palatino" charset="0"/>
                <a:cs typeface="Palatino" charset="0"/>
              </a:rPr>
              <a:t>a </a:t>
            </a:r>
            <a:r>
              <a:rPr lang="en-US" sz="3200" dirty="0">
                <a:latin typeface="Palatino"/>
              </a:rPr>
              <a:t>nested sampling algorithm </a:t>
            </a:r>
            <a:r>
              <a:rPr lang="en-US" sz="3200" dirty="0">
                <a:latin typeface="Palatino"/>
                <a:cs typeface="Palatino"/>
              </a:rPr>
              <a:t>[3]</a:t>
            </a:r>
            <a:r>
              <a:rPr lang="en-US" sz="3200" dirty="0">
                <a:latin typeface="Palatino" charset="0"/>
                <a:ea typeface="Palatino" charset="0"/>
                <a:cs typeface="Palatino" charset="0"/>
              </a:rPr>
              <a:t>,  to find          </a:t>
            </a:r>
          </a:p>
          <a:p>
            <a:pPr marL="0" indent="0">
              <a:buNone/>
            </a:pPr>
            <a:r>
              <a:rPr lang="en-US" sz="3200" dirty="0">
                <a:latin typeface="Palatino" charset="0"/>
                <a:ea typeface="Palatino" charset="0"/>
                <a:cs typeface="Palatino" charset="0"/>
              </a:rPr>
              <a:t>                           .  The main objective of our analysis is to see if these polarized widths are different from the unpolarized ones. That is, we want to determine if the intrinsic motion of quarks changes when the nucleon has a longitudinal spin.  </a:t>
            </a:r>
          </a:p>
          <a:p>
            <a:pPr marL="0" indent="0">
              <a:buNone/>
            </a:pPr>
            <a:endParaRPr lang="en-US" sz="3200" dirty="0">
              <a:latin typeface="Palatino" charset="0"/>
              <a:ea typeface="Palatino" charset="0"/>
              <a:cs typeface="Palatino" charset="0"/>
            </a:endParaRPr>
          </a:p>
          <a:p>
            <a:pPr marL="0" indent="0">
              <a:buNone/>
            </a:pPr>
            <a:endParaRPr lang="en-US" sz="3200" dirty="0">
              <a:latin typeface="Palatino" charset="0"/>
              <a:ea typeface="Palatino" charset="0"/>
              <a:cs typeface="Palatino" charset="0"/>
            </a:endParaRPr>
          </a:p>
          <a:p>
            <a:pPr marL="0" indent="0">
              <a:buNone/>
            </a:pPr>
            <a:endParaRPr lang="en-US" sz="3200" dirty="0">
              <a:latin typeface="Palatino" charset="0"/>
              <a:ea typeface="Palatino" charset="0"/>
              <a:cs typeface="Palatino" charset="0"/>
            </a:endParaRPr>
          </a:p>
        </p:txBody>
      </p:sp>
      <p:pic>
        <p:nvPicPr>
          <p:cNvPr id="7" name="Picture 6"/>
          <p:cNvPicPr>
            <a:picLocks noChangeAspect="1"/>
          </p:cNvPicPr>
          <p:nvPr/>
        </p:nvPicPr>
        <p:blipFill>
          <a:blip r:embed="rId12"/>
          <a:stretch>
            <a:fillRect/>
          </a:stretch>
        </p:blipFill>
        <p:spPr>
          <a:xfrm>
            <a:off x="24732948" y="27491061"/>
            <a:ext cx="444500" cy="508000"/>
          </a:xfrm>
          <a:prstGeom prst="rect">
            <a:avLst/>
          </a:prstGeom>
        </p:spPr>
      </p:pic>
      <p:sp>
        <p:nvSpPr>
          <p:cNvPr id="36" name="TextBox 35"/>
          <p:cNvSpPr txBox="1"/>
          <p:nvPr/>
        </p:nvSpPr>
        <p:spPr>
          <a:xfrm>
            <a:off x="1371599" y="31726315"/>
            <a:ext cx="18579681" cy="1384995"/>
          </a:xfrm>
          <a:prstGeom prst="rect">
            <a:avLst/>
          </a:prstGeom>
          <a:noFill/>
        </p:spPr>
        <p:txBody>
          <a:bodyPr wrap="square" rtlCol="0">
            <a:spAutoFit/>
          </a:bodyPr>
          <a:lstStyle/>
          <a:p>
            <a:r>
              <a:rPr lang="en-US" sz="2800" dirty="0">
                <a:latin typeface="Palatino" charset="0"/>
                <a:ea typeface="Palatino" charset="0"/>
                <a:cs typeface="Palatino" charset="0"/>
              </a:rPr>
              <a:t>[1] </a:t>
            </a:r>
            <a:r>
              <a:rPr lang="en-US" sz="2800" dirty="0">
                <a:latin typeface="Palatino"/>
                <a:cs typeface="Palatino"/>
              </a:rPr>
              <a:t>H. </a:t>
            </a:r>
            <a:r>
              <a:rPr lang="en-US" sz="2800" dirty="0" err="1">
                <a:latin typeface="Palatino"/>
                <a:cs typeface="Palatino"/>
              </a:rPr>
              <a:t>Avakian</a:t>
            </a:r>
            <a:r>
              <a:rPr lang="en-US" sz="2800" dirty="0">
                <a:latin typeface="Palatino"/>
                <a:cs typeface="Palatino"/>
              </a:rPr>
              <a:t>, et al., Phys. Rev. Lett. </a:t>
            </a:r>
            <a:r>
              <a:rPr lang="en-US" sz="2800" b="1" dirty="0">
                <a:latin typeface="Palatino"/>
                <a:cs typeface="Palatino"/>
              </a:rPr>
              <a:t>105</a:t>
            </a:r>
            <a:r>
              <a:rPr lang="en-US" sz="2800" dirty="0">
                <a:latin typeface="Palatino"/>
                <a:cs typeface="Palatino"/>
              </a:rPr>
              <a:t>, 262002 (2010), [2] M. </a:t>
            </a:r>
            <a:r>
              <a:rPr lang="en-US" sz="2800" dirty="0" err="1">
                <a:latin typeface="Palatino"/>
                <a:cs typeface="Palatino"/>
              </a:rPr>
              <a:t>Boglione</a:t>
            </a:r>
            <a:r>
              <a:rPr lang="en-US" sz="2800" dirty="0">
                <a:latin typeface="Palatino"/>
                <a:cs typeface="Palatino"/>
              </a:rPr>
              <a:t>, et al., Phys. Lett. </a:t>
            </a:r>
            <a:r>
              <a:rPr lang="en-US" sz="2800" b="1" dirty="0">
                <a:latin typeface="Palatino"/>
                <a:cs typeface="Palatino"/>
              </a:rPr>
              <a:t>B766</a:t>
            </a:r>
            <a:r>
              <a:rPr lang="en-US" sz="2800" dirty="0">
                <a:latin typeface="Palatino"/>
                <a:cs typeface="Palatino"/>
              </a:rPr>
              <a:t>, 245-253 (2017), </a:t>
            </a:r>
          </a:p>
          <a:p>
            <a:r>
              <a:rPr lang="en-US" sz="2800" dirty="0">
                <a:latin typeface="Palatino"/>
                <a:cs typeface="Palatino"/>
              </a:rPr>
              <a:t>[3] </a:t>
            </a:r>
            <a:r>
              <a:rPr lang="en-US" sz="2800" dirty="0">
                <a:latin typeface="Palatino" pitchFamily="2" charset="77"/>
                <a:ea typeface="Palatino" pitchFamily="2" charset="77"/>
                <a:cs typeface="Times New Roman" panose="02020603050405020304" pitchFamily="18" charset="0"/>
              </a:rPr>
              <a:t>Skilling, John (2006). "Nested Sampling for General Bayesian Computation". </a:t>
            </a:r>
            <a:r>
              <a:rPr lang="en-US" sz="2800" i="1" dirty="0">
                <a:latin typeface="Palatino" pitchFamily="2" charset="77"/>
                <a:ea typeface="Palatino" pitchFamily="2" charset="77"/>
                <a:cs typeface="Times New Roman" panose="02020603050405020304" pitchFamily="18" charset="0"/>
              </a:rPr>
              <a:t>Bayesian Analysis</a:t>
            </a:r>
            <a:r>
              <a:rPr lang="en-US" sz="2800" dirty="0">
                <a:latin typeface="Palatino" pitchFamily="2" charset="77"/>
                <a:ea typeface="Palatino" pitchFamily="2" charset="77"/>
                <a:cs typeface="Times New Roman" panose="02020603050405020304" pitchFamily="18" charset="0"/>
              </a:rPr>
              <a:t>. </a:t>
            </a:r>
            <a:r>
              <a:rPr lang="en-US" sz="2800" b="1" dirty="0">
                <a:latin typeface="Palatino" pitchFamily="2" charset="77"/>
                <a:ea typeface="Palatino" pitchFamily="2" charset="77"/>
                <a:cs typeface="Times New Roman" panose="02020603050405020304" pitchFamily="18" charset="0"/>
              </a:rPr>
              <a:t>1</a:t>
            </a:r>
            <a:r>
              <a:rPr lang="en-US" sz="2800" dirty="0">
                <a:latin typeface="Palatino" pitchFamily="2" charset="77"/>
                <a:ea typeface="Palatino" pitchFamily="2" charset="77"/>
                <a:cs typeface="Times New Roman" panose="02020603050405020304" pitchFamily="18" charset="0"/>
              </a:rPr>
              <a:t> (4): 833–860 </a:t>
            </a:r>
          </a:p>
          <a:p>
            <a:endParaRPr lang="en-US" sz="2800" dirty="0">
              <a:latin typeface="Palatino"/>
              <a:cs typeface="Palatino"/>
            </a:endParaRPr>
          </a:p>
        </p:txBody>
      </p:sp>
      <p:pic>
        <p:nvPicPr>
          <p:cNvPr id="10" name="Picture 9">
            <a:extLst>
              <a:ext uri="{FF2B5EF4-FFF2-40B4-BE49-F238E27FC236}">
                <a16:creationId xmlns="" xmlns:a16="http://schemas.microsoft.com/office/drawing/2014/main" id="{0507A478-C2CC-DF4E-9F61-92FAB302C05D}"/>
              </a:ext>
            </a:extLst>
          </p:cNvPr>
          <p:cNvPicPr>
            <a:picLocks noChangeAspect="1"/>
          </p:cNvPicPr>
          <p:nvPr/>
        </p:nvPicPr>
        <p:blipFill>
          <a:blip r:embed="rId13"/>
          <a:stretch>
            <a:fillRect/>
          </a:stretch>
        </p:blipFill>
        <p:spPr>
          <a:xfrm>
            <a:off x="3237345" y="28173011"/>
            <a:ext cx="9080500" cy="1130300"/>
          </a:xfrm>
          <a:prstGeom prst="rect">
            <a:avLst/>
          </a:prstGeom>
        </p:spPr>
      </p:pic>
      <p:pic>
        <p:nvPicPr>
          <p:cNvPr id="21" name="Picture 20">
            <a:extLst>
              <a:ext uri="{FF2B5EF4-FFF2-40B4-BE49-F238E27FC236}">
                <a16:creationId xmlns="" xmlns:a16="http://schemas.microsoft.com/office/drawing/2014/main" id="{813AAF7B-01BB-A146-9C73-0BE48A7D01A6}"/>
              </a:ext>
            </a:extLst>
          </p:cNvPr>
          <p:cNvPicPr>
            <a:picLocks noChangeAspect="1"/>
          </p:cNvPicPr>
          <p:nvPr/>
        </p:nvPicPr>
        <p:blipFill>
          <a:blip r:embed="rId14"/>
          <a:stretch>
            <a:fillRect/>
          </a:stretch>
        </p:blipFill>
        <p:spPr>
          <a:xfrm>
            <a:off x="16917729" y="12481244"/>
            <a:ext cx="9777626" cy="853010"/>
          </a:xfrm>
          <a:prstGeom prst="rect">
            <a:avLst/>
          </a:prstGeom>
        </p:spPr>
      </p:pic>
      <p:pic>
        <p:nvPicPr>
          <p:cNvPr id="22" name="Picture 21">
            <a:extLst>
              <a:ext uri="{FF2B5EF4-FFF2-40B4-BE49-F238E27FC236}">
                <a16:creationId xmlns="" xmlns:a16="http://schemas.microsoft.com/office/drawing/2014/main" id="{78B30ACE-955C-8C4D-8535-D7281183B23E}"/>
              </a:ext>
            </a:extLst>
          </p:cNvPr>
          <p:cNvPicPr>
            <a:picLocks noChangeAspect="1"/>
          </p:cNvPicPr>
          <p:nvPr/>
        </p:nvPicPr>
        <p:blipFill>
          <a:blip r:embed="rId15"/>
          <a:stretch>
            <a:fillRect/>
          </a:stretch>
        </p:blipFill>
        <p:spPr>
          <a:xfrm>
            <a:off x="16929705" y="13577113"/>
            <a:ext cx="10636366" cy="902343"/>
          </a:xfrm>
          <a:prstGeom prst="rect">
            <a:avLst/>
          </a:prstGeom>
        </p:spPr>
      </p:pic>
      <p:pic>
        <p:nvPicPr>
          <p:cNvPr id="24" name="Picture 23">
            <a:extLst>
              <a:ext uri="{FF2B5EF4-FFF2-40B4-BE49-F238E27FC236}">
                <a16:creationId xmlns="" xmlns:a16="http://schemas.microsoft.com/office/drawing/2014/main" id="{22DDA156-687A-3248-861A-04A8C8653A5E}"/>
              </a:ext>
            </a:extLst>
          </p:cNvPr>
          <p:cNvPicPr>
            <a:picLocks noChangeAspect="1"/>
          </p:cNvPicPr>
          <p:nvPr/>
        </p:nvPicPr>
        <p:blipFill>
          <a:blip r:embed="rId16"/>
          <a:stretch>
            <a:fillRect/>
          </a:stretch>
        </p:blipFill>
        <p:spPr>
          <a:xfrm>
            <a:off x="21796832" y="17010618"/>
            <a:ext cx="5460498" cy="1127328"/>
          </a:xfrm>
          <a:prstGeom prst="rect">
            <a:avLst/>
          </a:prstGeom>
        </p:spPr>
      </p:pic>
      <p:pic>
        <p:nvPicPr>
          <p:cNvPr id="25" name="Picture 24">
            <a:extLst>
              <a:ext uri="{FF2B5EF4-FFF2-40B4-BE49-F238E27FC236}">
                <a16:creationId xmlns="" xmlns:a16="http://schemas.microsoft.com/office/drawing/2014/main" id="{0E5D5F55-66E5-1248-AEB6-159FBC6FFDCA}"/>
              </a:ext>
            </a:extLst>
          </p:cNvPr>
          <p:cNvPicPr>
            <a:picLocks noChangeAspect="1"/>
          </p:cNvPicPr>
          <p:nvPr/>
        </p:nvPicPr>
        <p:blipFill>
          <a:blip r:embed="rId17"/>
          <a:stretch>
            <a:fillRect/>
          </a:stretch>
        </p:blipFill>
        <p:spPr>
          <a:xfrm>
            <a:off x="17179871" y="19507587"/>
            <a:ext cx="2771409" cy="402126"/>
          </a:xfrm>
          <a:prstGeom prst="rect">
            <a:avLst/>
          </a:prstGeom>
        </p:spPr>
      </p:pic>
      <p:pic>
        <p:nvPicPr>
          <p:cNvPr id="26" name="Picture 25">
            <a:extLst>
              <a:ext uri="{FF2B5EF4-FFF2-40B4-BE49-F238E27FC236}">
                <a16:creationId xmlns="" xmlns:a16="http://schemas.microsoft.com/office/drawing/2014/main" id="{CDBAAD14-59AA-6B4D-8E9C-7BF998695499}"/>
              </a:ext>
            </a:extLst>
          </p:cNvPr>
          <p:cNvPicPr>
            <a:picLocks noChangeAspect="1"/>
          </p:cNvPicPr>
          <p:nvPr/>
        </p:nvPicPr>
        <p:blipFill>
          <a:blip r:embed="rId18"/>
          <a:stretch>
            <a:fillRect/>
          </a:stretch>
        </p:blipFill>
        <p:spPr>
          <a:xfrm>
            <a:off x="18975081" y="20401405"/>
            <a:ext cx="2743398" cy="435967"/>
          </a:xfrm>
          <a:prstGeom prst="rect">
            <a:avLst/>
          </a:prstGeom>
        </p:spPr>
      </p:pic>
      <p:pic>
        <p:nvPicPr>
          <p:cNvPr id="27" name="Picture 26">
            <a:extLst>
              <a:ext uri="{FF2B5EF4-FFF2-40B4-BE49-F238E27FC236}">
                <a16:creationId xmlns="" xmlns:a16="http://schemas.microsoft.com/office/drawing/2014/main" id="{BFA0B502-55B7-314A-A6B9-F7A5D265ED45}"/>
              </a:ext>
            </a:extLst>
          </p:cNvPr>
          <p:cNvPicPr>
            <a:picLocks noChangeAspect="1"/>
          </p:cNvPicPr>
          <p:nvPr/>
        </p:nvPicPr>
        <p:blipFill>
          <a:blip r:embed="rId19"/>
          <a:stretch>
            <a:fillRect/>
          </a:stretch>
        </p:blipFill>
        <p:spPr>
          <a:xfrm>
            <a:off x="15943640" y="21980939"/>
            <a:ext cx="1572732" cy="429880"/>
          </a:xfrm>
          <a:prstGeom prst="rect">
            <a:avLst/>
          </a:prstGeom>
        </p:spPr>
      </p:pic>
      <p:pic>
        <p:nvPicPr>
          <p:cNvPr id="28" name="Picture 27">
            <a:extLst>
              <a:ext uri="{FF2B5EF4-FFF2-40B4-BE49-F238E27FC236}">
                <a16:creationId xmlns="" xmlns:a16="http://schemas.microsoft.com/office/drawing/2014/main" id="{FF8A999E-DA47-BC4F-BE34-CC860BF28E08}"/>
              </a:ext>
            </a:extLst>
          </p:cNvPr>
          <p:cNvPicPr>
            <a:picLocks noChangeAspect="1"/>
          </p:cNvPicPr>
          <p:nvPr/>
        </p:nvPicPr>
        <p:blipFill>
          <a:blip r:embed="rId20"/>
          <a:stretch>
            <a:fillRect/>
          </a:stretch>
        </p:blipFill>
        <p:spPr>
          <a:xfrm>
            <a:off x="24527081" y="21899307"/>
            <a:ext cx="2619389" cy="464196"/>
          </a:xfrm>
          <a:prstGeom prst="rect">
            <a:avLst/>
          </a:prstGeom>
        </p:spPr>
      </p:pic>
      <p:pic>
        <p:nvPicPr>
          <p:cNvPr id="37" name="Picture 36">
            <a:extLst>
              <a:ext uri="{FF2B5EF4-FFF2-40B4-BE49-F238E27FC236}">
                <a16:creationId xmlns="" xmlns:a16="http://schemas.microsoft.com/office/drawing/2014/main" id="{C6ACE0CB-0975-6B4A-B142-8CCD524B67B8}"/>
              </a:ext>
            </a:extLst>
          </p:cNvPr>
          <p:cNvPicPr>
            <a:picLocks noChangeAspect="1"/>
          </p:cNvPicPr>
          <p:nvPr/>
        </p:nvPicPr>
        <p:blipFill>
          <a:blip r:embed="rId21"/>
          <a:stretch>
            <a:fillRect/>
          </a:stretch>
        </p:blipFill>
        <p:spPr>
          <a:xfrm>
            <a:off x="18031710" y="23883307"/>
            <a:ext cx="6920230" cy="1250346"/>
          </a:xfrm>
          <a:prstGeom prst="rect">
            <a:avLst/>
          </a:prstGeom>
        </p:spPr>
      </p:pic>
      <p:pic>
        <p:nvPicPr>
          <p:cNvPr id="69" name="Picture 68">
            <a:extLst>
              <a:ext uri="{FF2B5EF4-FFF2-40B4-BE49-F238E27FC236}">
                <a16:creationId xmlns="" xmlns:a16="http://schemas.microsoft.com/office/drawing/2014/main" id="{8938B292-16F9-554A-8DCB-577085A6F622}"/>
              </a:ext>
            </a:extLst>
          </p:cNvPr>
          <p:cNvPicPr>
            <a:picLocks noChangeAspect="1"/>
          </p:cNvPicPr>
          <p:nvPr/>
        </p:nvPicPr>
        <p:blipFill>
          <a:blip r:embed="rId20"/>
          <a:stretch>
            <a:fillRect/>
          </a:stretch>
        </p:blipFill>
        <p:spPr>
          <a:xfrm>
            <a:off x="15729377" y="28623514"/>
            <a:ext cx="2619389" cy="464196"/>
          </a:xfrm>
          <a:prstGeom prst="rect">
            <a:avLst/>
          </a:prstGeom>
        </p:spPr>
      </p:pic>
      <p:sp>
        <p:nvSpPr>
          <p:cNvPr id="70" name="Content Placeholder 2">
            <a:extLst>
              <a:ext uri="{FF2B5EF4-FFF2-40B4-BE49-F238E27FC236}">
                <a16:creationId xmlns="" xmlns:a16="http://schemas.microsoft.com/office/drawing/2014/main" id="{89F2E0BB-163B-4245-B833-C36AA55B2235}"/>
              </a:ext>
            </a:extLst>
          </p:cNvPr>
          <p:cNvSpPr txBox="1">
            <a:spLocks/>
          </p:cNvSpPr>
          <p:nvPr/>
        </p:nvSpPr>
        <p:spPr>
          <a:xfrm>
            <a:off x="29658411" y="22695596"/>
            <a:ext cx="12886713" cy="2612816"/>
          </a:xfrm>
          <a:prstGeom prst="rect">
            <a:avLst/>
          </a:prstGeom>
          <a:solidFill>
            <a:schemeClr val="bg1">
              <a:alpha val="81000"/>
            </a:schemeClr>
          </a:solidFill>
        </p:spPr>
        <p:txBody>
          <a:bodyPr vert="horz" lIns="365760" tIns="182880" rIns="91440" bIns="45720" rtlCol="0">
            <a:normAutofit lnSpcReduction="10000"/>
          </a:bodyPr>
          <a:lstStyle>
            <a:lvl1pPr marL="257175" indent="-257175" algn="l" defTabSz="2468880" rtl="0" eaLnBrk="1" latinLnBrk="0" hangingPunct="1">
              <a:lnSpc>
                <a:spcPct val="100000"/>
              </a:lnSpc>
              <a:spcBef>
                <a:spcPts val="675"/>
              </a:spcBef>
              <a:buClr>
                <a:schemeClr val="accent2"/>
              </a:buClr>
              <a:buFont typeface="Arial" panose="020B0604020202020204" pitchFamily="34" charset="0"/>
              <a:buChar char="•"/>
              <a:defRPr sz="1575" kern="1200" baseline="0">
                <a:solidFill>
                  <a:schemeClr val="tx1"/>
                </a:solidFill>
                <a:latin typeface="+mn-lt"/>
                <a:ea typeface="+mn-ea"/>
                <a:cs typeface="+mn-cs"/>
              </a:defRPr>
            </a:lvl1pPr>
            <a:lvl2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2pPr>
            <a:lvl3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3pPr>
            <a:lvl4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4pPr>
            <a:lvl5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5pPr>
            <a:lvl6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6pPr>
            <a:lvl7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7pPr>
            <a:lvl8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8pPr>
            <a:lvl9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9pPr>
          </a:lstStyle>
          <a:p>
            <a:pPr marL="0" indent="0">
              <a:buFont typeface="Arial" panose="020B0604020202020204" pitchFamily="34" charset="0"/>
              <a:buNone/>
            </a:pPr>
            <a:r>
              <a:rPr lang="en-US" sz="3200" dirty="0">
                <a:latin typeface="Palatino" charset="0"/>
                <a:ea typeface="Palatino" charset="0"/>
                <a:cs typeface="Palatino" charset="0"/>
              </a:rPr>
              <a:t>The results of our fit are shown in Figs. 3, 4.  We see that the our model describes the data fairly well, with                 = 1.37.  We also find that                = 0.2 GeV</a:t>
            </a:r>
            <a:r>
              <a:rPr lang="en-US" sz="3200" baseline="30000" dirty="0">
                <a:latin typeface="Palatino" charset="0"/>
                <a:ea typeface="Palatino" charset="0"/>
                <a:cs typeface="Palatino" charset="0"/>
              </a:rPr>
              <a:t>2</a:t>
            </a:r>
            <a:r>
              <a:rPr lang="en-US" sz="3200" dirty="0">
                <a:latin typeface="Palatino" charset="0"/>
                <a:ea typeface="Palatino" charset="0"/>
                <a:cs typeface="Palatino" charset="0"/>
              </a:rPr>
              <a:t>, which is about 30% smaller than the unpolarized width.  Therefore, the quarks are not as spread out inside a longitudinally polarized nucleon.</a:t>
            </a:r>
          </a:p>
        </p:txBody>
      </p:sp>
      <p:sp>
        <p:nvSpPr>
          <p:cNvPr id="73" name="TextBox 72">
            <a:extLst>
              <a:ext uri="{FF2B5EF4-FFF2-40B4-BE49-F238E27FC236}">
                <a16:creationId xmlns="" xmlns:a16="http://schemas.microsoft.com/office/drawing/2014/main" id="{9F2C4583-F426-7E4A-BA7D-0E90B042AAC1}"/>
              </a:ext>
            </a:extLst>
          </p:cNvPr>
          <p:cNvSpPr txBox="1"/>
          <p:nvPr/>
        </p:nvSpPr>
        <p:spPr>
          <a:xfrm>
            <a:off x="30051307" y="22004099"/>
            <a:ext cx="12487733" cy="523220"/>
          </a:xfrm>
          <a:prstGeom prst="rect">
            <a:avLst/>
          </a:prstGeom>
          <a:noFill/>
        </p:spPr>
        <p:txBody>
          <a:bodyPr wrap="square" rtlCol="0">
            <a:spAutoFit/>
          </a:bodyPr>
          <a:lstStyle/>
          <a:p>
            <a:r>
              <a:rPr lang="en-US" sz="2800" dirty="0">
                <a:latin typeface="Palatino"/>
                <a:cs typeface="Palatino"/>
              </a:rPr>
              <a:t>Figure 4: Parameter distribution after the nested sampling.</a:t>
            </a:r>
          </a:p>
        </p:txBody>
      </p:sp>
      <p:pic>
        <p:nvPicPr>
          <p:cNvPr id="74" name="Picture 73">
            <a:extLst>
              <a:ext uri="{FF2B5EF4-FFF2-40B4-BE49-F238E27FC236}">
                <a16:creationId xmlns="" xmlns:a16="http://schemas.microsoft.com/office/drawing/2014/main" id="{FBF64336-FD05-CE4B-B628-7411B7E0EEEA}"/>
              </a:ext>
            </a:extLst>
          </p:cNvPr>
          <p:cNvPicPr>
            <a:picLocks noChangeAspect="1"/>
          </p:cNvPicPr>
          <p:nvPr/>
        </p:nvPicPr>
        <p:blipFill>
          <a:blip r:embed="rId22"/>
          <a:stretch>
            <a:fillRect/>
          </a:stretch>
        </p:blipFill>
        <p:spPr>
          <a:xfrm>
            <a:off x="37528500" y="23241306"/>
            <a:ext cx="1472593" cy="457396"/>
          </a:xfrm>
          <a:prstGeom prst="rect">
            <a:avLst/>
          </a:prstGeom>
        </p:spPr>
      </p:pic>
      <p:pic>
        <p:nvPicPr>
          <p:cNvPr id="40" name="Picture 39">
            <a:extLst>
              <a:ext uri="{FF2B5EF4-FFF2-40B4-BE49-F238E27FC236}">
                <a16:creationId xmlns="" xmlns:a16="http://schemas.microsoft.com/office/drawing/2014/main" id="{82FCC031-68FB-2241-9B99-37893523397D}"/>
              </a:ext>
            </a:extLst>
          </p:cNvPr>
          <p:cNvPicPr>
            <a:picLocks noChangeAspect="1"/>
          </p:cNvPicPr>
          <p:nvPr/>
        </p:nvPicPr>
        <p:blipFill>
          <a:blip r:embed="rId23"/>
          <a:stretch>
            <a:fillRect/>
          </a:stretch>
        </p:blipFill>
        <p:spPr>
          <a:xfrm>
            <a:off x="31872079" y="23734077"/>
            <a:ext cx="1138382" cy="451057"/>
          </a:xfrm>
          <a:prstGeom prst="rect">
            <a:avLst/>
          </a:prstGeom>
        </p:spPr>
      </p:pic>
      <p:sp>
        <p:nvSpPr>
          <p:cNvPr id="78" name="Content Placeholder 2">
            <a:extLst>
              <a:ext uri="{FF2B5EF4-FFF2-40B4-BE49-F238E27FC236}">
                <a16:creationId xmlns="" xmlns:a16="http://schemas.microsoft.com/office/drawing/2014/main" id="{716B2F4E-B7C9-4544-92D2-71B597B417AB}"/>
              </a:ext>
            </a:extLst>
          </p:cNvPr>
          <p:cNvSpPr txBox="1">
            <a:spLocks/>
          </p:cNvSpPr>
          <p:nvPr/>
        </p:nvSpPr>
        <p:spPr>
          <a:xfrm>
            <a:off x="29381378" y="5463752"/>
            <a:ext cx="12923039" cy="5240458"/>
          </a:xfrm>
          <a:prstGeom prst="rect">
            <a:avLst/>
          </a:prstGeom>
          <a:solidFill>
            <a:schemeClr val="bg1">
              <a:alpha val="81000"/>
            </a:schemeClr>
          </a:solidFill>
        </p:spPr>
        <p:txBody>
          <a:bodyPr vert="horz" lIns="365760" tIns="182880" rIns="91440" bIns="45720" rtlCol="0">
            <a:normAutofit lnSpcReduction="10000"/>
          </a:bodyPr>
          <a:lstStyle>
            <a:lvl1pPr marL="257175" indent="-257175" algn="l" defTabSz="2468880" rtl="0" eaLnBrk="1" latinLnBrk="0" hangingPunct="1">
              <a:lnSpc>
                <a:spcPct val="100000"/>
              </a:lnSpc>
              <a:spcBef>
                <a:spcPts val="675"/>
              </a:spcBef>
              <a:buClr>
                <a:schemeClr val="accent2"/>
              </a:buClr>
              <a:buFont typeface="Arial" panose="020B0604020202020204" pitchFamily="34" charset="0"/>
              <a:buChar char="•"/>
              <a:defRPr sz="1575" kern="1200" baseline="0">
                <a:solidFill>
                  <a:schemeClr val="tx1"/>
                </a:solidFill>
                <a:latin typeface="+mn-lt"/>
                <a:ea typeface="+mn-ea"/>
                <a:cs typeface="+mn-cs"/>
              </a:defRPr>
            </a:lvl1pPr>
            <a:lvl2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2pPr>
            <a:lvl3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3pPr>
            <a:lvl4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4pPr>
            <a:lvl5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5pPr>
            <a:lvl6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6pPr>
            <a:lvl7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7pPr>
            <a:lvl8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8pPr>
            <a:lvl9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9pPr>
          </a:lstStyle>
          <a:p>
            <a:pPr marL="0" indent="0">
              <a:buFont typeface="Arial" panose="020B0604020202020204" pitchFamily="34" charset="0"/>
              <a:buNone/>
            </a:pPr>
            <a:endParaRPr lang="en-US" sz="3200" dirty="0">
              <a:latin typeface="Palatino" charset="0"/>
              <a:ea typeface="Palatino" charset="0"/>
              <a:cs typeface="Palatino" charset="0"/>
            </a:endParaRPr>
          </a:p>
          <a:p>
            <a:pPr marL="0" indent="0">
              <a:buFont typeface="Arial" panose="020B0604020202020204" pitchFamily="34" charset="0"/>
              <a:buNone/>
            </a:pPr>
            <a:r>
              <a:rPr lang="en-US" sz="3200" dirty="0">
                <a:latin typeface="Palatino" charset="0"/>
                <a:ea typeface="Palatino" charset="0"/>
                <a:cs typeface="Palatino" charset="0"/>
              </a:rPr>
              <a:t>We note that a recent paper </a:t>
            </a:r>
            <a:r>
              <a:rPr lang="en-US" sz="3200" dirty="0">
                <a:latin typeface="Palatino"/>
                <a:cs typeface="Palatino"/>
              </a:rPr>
              <a:t>[2] studied the SIDIS process and limits of TMD factorization. </a:t>
            </a:r>
            <a:r>
              <a:rPr lang="en-US" sz="3200" dirty="0">
                <a:latin typeface="Palatino" charset="0"/>
                <a:ea typeface="Palatino" charset="0"/>
                <a:cs typeface="Palatino" charset="0"/>
              </a:rPr>
              <a:t>The authors proposed a criteria for identifying the current fragmentation region — the kinematical region where a factorization picture with fragmentation functions is appropriate for studies of transverse-momentum-dependent (TMD) functions - based on a rapidity selection filter of the data.  In an extraction of the unpolarized widths, we applied a cut on the boost invariant difference of the target nucleon rapidity, and the produced hadron rapidity in the </a:t>
            </a:r>
            <a:r>
              <a:rPr lang="en-US" sz="3200" dirty="0" err="1">
                <a:latin typeface="Palatino" charset="0"/>
                <a:ea typeface="Palatino" charset="0"/>
                <a:cs typeface="Palatino" charset="0"/>
              </a:rPr>
              <a:t>Breit</a:t>
            </a:r>
            <a:r>
              <a:rPr lang="en-US" sz="3200" dirty="0">
                <a:latin typeface="Palatino" charset="0"/>
                <a:ea typeface="Palatino" charset="0"/>
                <a:cs typeface="Palatino" charset="0"/>
              </a:rPr>
              <a:t> frame, </a:t>
            </a:r>
            <a:r>
              <a:rPr lang="en-US" sz="3200" dirty="0" err="1">
                <a:latin typeface="Palatino" charset="0"/>
                <a:ea typeface="Palatino" charset="0"/>
                <a:cs typeface="Palatino" charset="0"/>
              </a:rPr>
              <a:t>y</a:t>
            </a:r>
            <a:r>
              <a:rPr lang="en-US" sz="3200" baseline="-25000" dirty="0" err="1">
                <a:latin typeface="Palatino" charset="0"/>
                <a:ea typeface="Palatino" charset="0"/>
                <a:cs typeface="Palatino" charset="0"/>
              </a:rPr>
              <a:t>p</a:t>
            </a:r>
            <a:r>
              <a:rPr lang="en-US" sz="3200" dirty="0">
                <a:latin typeface="Palatino" charset="0"/>
                <a:ea typeface="Palatino" charset="0"/>
                <a:cs typeface="Palatino" charset="0"/>
              </a:rPr>
              <a:t> </a:t>
            </a:r>
            <a:r>
              <a:rPr lang="en-US" sz="3200" dirty="0">
                <a:latin typeface="Palatino"/>
                <a:cs typeface="Palatino"/>
              </a:rPr>
              <a:t>- </a:t>
            </a:r>
            <a:r>
              <a:rPr lang="en-US" sz="3200" dirty="0" err="1">
                <a:latin typeface="Palatino"/>
                <a:cs typeface="Palatino"/>
              </a:rPr>
              <a:t>y</a:t>
            </a:r>
            <a:r>
              <a:rPr lang="en-US" sz="3200" baseline="-25000" dirty="0" err="1">
                <a:latin typeface="Palatino"/>
                <a:cs typeface="Palatino"/>
              </a:rPr>
              <a:t>h</a:t>
            </a:r>
            <a:r>
              <a:rPr lang="en-US" sz="3200" dirty="0">
                <a:latin typeface="Palatino"/>
                <a:cs typeface="Palatino"/>
              </a:rPr>
              <a:t>.   The value for               we found was ~ 0.32 GeV</a:t>
            </a:r>
            <a:r>
              <a:rPr lang="en-US" sz="3200" baseline="30000" dirty="0">
                <a:latin typeface="Palatino"/>
                <a:cs typeface="Palatino"/>
              </a:rPr>
              <a:t>2</a:t>
            </a:r>
            <a:r>
              <a:rPr lang="en-US" sz="3200" dirty="0">
                <a:latin typeface="Palatino"/>
                <a:cs typeface="Palatino"/>
              </a:rPr>
              <a:t>.</a:t>
            </a:r>
            <a:endParaRPr lang="en-US" sz="3200" dirty="0">
              <a:latin typeface="Palatino" charset="0"/>
              <a:ea typeface="Palatino" charset="0"/>
              <a:cs typeface="Palatino" charset="0"/>
            </a:endParaRPr>
          </a:p>
          <a:p>
            <a:pPr marL="0" indent="0">
              <a:buFont typeface="Arial" panose="020B0604020202020204" pitchFamily="34" charset="0"/>
              <a:buNone/>
            </a:pPr>
            <a:endParaRPr lang="en-US" sz="3200" dirty="0">
              <a:latin typeface="Palatino" charset="0"/>
              <a:ea typeface="Palatino" charset="0"/>
              <a:cs typeface="Palatino" charset="0"/>
            </a:endParaRPr>
          </a:p>
          <a:p>
            <a:pPr marL="0" indent="0">
              <a:buFont typeface="Arial" panose="020B0604020202020204" pitchFamily="34" charset="0"/>
              <a:buNone/>
            </a:pPr>
            <a:endParaRPr lang="en-US" sz="3200" dirty="0">
              <a:latin typeface="Palatino" charset="0"/>
              <a:ea typeface="Palatino" charset="0"/>
              <a:cs typeface="Palatino" charset="0"/>
            </a:endParaRPr>
          </a:p>
        </p:txBody>
      </p:sp>
      <p:pic>
        <p:nvPicPr>
          <p:cNvPr id="79" name="Picture 78">
            <a:extLst>
              <a:ext uri="{FF2B5EF4-FFF2-40B4-BE49-F238E27FC236}">
                <a16:creationId xmlns="" xmlns:a16="http://schemas.microsoft.com/office/drawing/2014/main" id="{5497E90B-7C57-914D-8995-C5375E5850BA}"/>
              </a:ext>
            </a:extLst>
          </p:cNvPr>
          <p:cNvPicPr>
            <a:picLocks noChangeAspect="1"/>
          </p:cNvPicPr>
          <p:nvPr/>
        </p:nvPicPr>
        <p:blipFill>
          <a:blip r:embed="rId24"/>
          <a:stretch>
            <a:fillRect/>
          </a:stretch>
        </p:blipFill>
        <p:spPr>
          <a:xfrm>
            <a:off x="38791666" y="9661444"/>
            <a:ext cx="1148502" cy="455067"/>
          </a:xfrm>
          <a:prstGeom prst="rect">
            <a:avLst/>
          </a:prstGeom>
        </p:spPr>
      </p:pic>
      <p:pic>
        <p:nvPicPr>
          <p:cNvPr id="80" name="Picture 79" descr="latex-image-1.pdf">
            <a:extLst>
              <a:ext uri="{FF2B5EF4-FFF2-40B4-BE49-F238E27FC236}">
                <a16:creationId xmlns="" xmlns:a16="http://schemas.microsoft.com/office/drawing/2014/main" id="{FF3A2D26-B86A-D54A-A96C-53C57E7C5328}"/>
              </a:ext>
            </a:extLst>
          </p:cNvPr>
          <p:cNvPicPr>
            <a:picLocks noChangeAspect="1"/>
          </p:cNvPicPr>
          <p:nvPr/>
        </p:nvPicPr>
        <p:blipFill>
          <a:blip r:embed="rId25">
            <a:extLst>
              <a:ext uri="{28A0092B-C50C-407E-A947-70E740481C1C}">
                <a14:useLocalDpi xmlns:a14="http://schemas.microsoft.com/office/drawing/2010/main" val="0"/>
              </a:ext>
            </a:extLst>
          </a:blip>
          <a:stretch>
            <a:fillRect/>
          </a:stretch>
        </p:blipFill>
        <p:spPr>
          <a:xfrm>
            <a:off x="22390657" y="10735231"/>
            <a:ext cx="2760118" cy="475483"/>
          </a:xfrm>
          <a:prstGeom prst="rect">
            <a:avLst/>
          </a:prstGeom>
        </p:spPr>
      </p:pic>
      <p:pic>
        <p:nvPicPr>
          <p:cNvPr id="12" name="Picture 11">
            <a:extLst>
              <a:ext uri="{FF2B5EF4-FFF2-40B4-BE49-F238E27FC236}">
                <a16:creationId xmlns="" xmlns:a16="http://schemas.microsoft.com/office/drawing/2014/main" id="{9C9A71B8-88F8-704F-B9AF-2F450F0D0E30}"/>
              </a:ext>
            </a:extLst>
          </p:cNvPr>
          <p:cNvPicPr>
            <a:picLocks noChangeAspect="1"/>
          </p:cNvPicPr>
          <p:nvPr/>
        </p:nvPicPr>
        <p:blipFill>
          <a:blip r:embed="rId26">
            <a:extLst>
              <a:ext uri="{28A0092B-C50C-407E-A947-70E740481C1C}">
                <a14:useLocalDpi xmlns:a14="http://schemas.microsoft.com/office/drawing/2010/main" val="0"/>
              </a:ext>
            </a:extLst>
          </a:blip>
          <a:stretch>
            <a:fillRect/>
          </a:stretch>
        </p:blipFill>
        <p:spPr>
          <a:xfrm>
            <a:off x="15895393" y="5671357"/>
            <a:ext cx="6552052" cy="4190952"/>
          </a:xfrm>
          <a:prstGeom prst="rect">
            <a:avLst/>
          </a:prstGeom>
        </p:spPr>
      </p:pic>
      <p:sp>
        <p:nvSpPr>
          <p:cNvPr id="72" name="TextBox 71">
            <a:extLst>
              <a:ext uri="{FF2B5EF4-FFF2-40B4-BE49-F238E27FC236}">
                <a16:creationId xmlns="" xmlns:a16="http://schemas.microsoft.com/office/drawing/2014/main" id="{6C4E6048-49CE-CE42-9FCD-0B75359B1ABF}"/>
              </a:ext>
            </a:extLst>
          </p:cNvPr>
          <p:cNvSpPr txBox="1"/>
          <p:nvPr/>
        </p:nvSpPr>
        <p:spPr>
          <a:xfrm>
            <a:off x="22739294" y="6584576"/>
            <a:ext cx="4425919" cy="1384995"/>
          </a:xfrm>
          <a:prstGeom prst="rect">
            <a:avLst/>
          </a:prstGeom>
          <a:noFill/>
        </p:spPr>
        <p:txBody>
          <a:bodyPr wrap="square" rtlCol="0">
            <a:spAutoFit/>
          </a:bodyPr>
          <a:lstStyle/>
          <a:p>
            <a:r>
              <a:rPr lang="en-US" sz="2800" dirty="0">
                <a:latin typeface="Palatino"/>
                <a:cs typeface="Palatino"/>
              </a:rPr>
              <a:t>Figure 2: </a:t>
            </a:r>
            <a:r>
              <a:rPr lang="en-US" sz="2800" dirty="0" err="1">
                <a:latin typeface="Palatino"/>
                <a:cs typeface="Palatino"/>
              </a:rPr>
              <a:t>JLab</a:t>
            </a:r>
            <a:r>
              <a:rPr lang="en-US" sz="2800" dirty="0">
                <a:latin typeface="Palatino"/>
                <a:cs typeface="Palatino"/>
              </a:rPr>
              <a:t> Hall B </a:t>
            </a:r>
            <a:r>
              <a:rPr lang="en-US" sz="2800" i="1" dirty="0">
                <a:latin typeface="Palatino"/>
                <a:cs typeface="Palatino"/>
              </a:rPr>
              <a:t>A</a:t>
            </a:r>
            <a:r>
              <a:rPr lang="en-US" sz="2800" i="1" baseline="-25000" dirty="0">
                <a:latin typeface="Palatino"/>
                <a:cs typeface="Palatino"/>
              </a:rPr>
              <a:t>LL</a:t>
            </a:r>
            <a:r>
              <a:rPr lang="en-US" sz="2800" i="1" dirty="0">
                <a:latin typeface="Palatino"/>
                <a:cs typeface="Palatino"/>
              </a:rPr>
              <a:t> </a:t>
            </a:r>
            <a:r>
              <a:rPr lang="en-US" sz="2800" dirty="0">
                <a:latin typeface="Palatino"/>
                <a:cs typeface="Palatino"/>
              </a:rPr>
              <a:t>data as a function of </a:t>
            </a:r>
            <a:r>
              <a:rPr lang="en-US" sz="2800" i="1" dirty="0" err="1">
                <a:latin typeface="Palatino"/>
                <a:cs typeface="Palatino"/>
              </a:rPr>
              <a:t>P</a:t>
            </a:r>
            <a:r>
              <a:rPr lang="en-US" sz="2800" i="1" baseline="-25000" dirty="0" err="1">
                <a:latin typeface="Palatino"/>
                <a:cs typeface="Palatino"/>
              </a:rPr>
              <a:t>hT</a:t>
            </a:r>
            <a:r>
              <a:rPr lang="en-US" sz="2800" dirty="0">
                <a:latin typeface="Palatino"/>
                <a:cs typeface="Palatino"/>
              </a:rPr>
              <a:t>.  Plot is from Ref. [1]</a:t>
            </a:r>
          </a:p>
        </p:txBody>
      </p:sp>
      <p:pic>
        <p:nvPicPr>
          <p:cNvPr id="41" name="Picture 40">
            <a:extLst>
              <a:ext uri="{FF2B5EF4-FFF2-40B4-BE49-F238E27FC236}">
                <a16:creationId xmlns="" xmlns:a16="http://schemas.microsoft.com/office/drawing/2014/main" id="{9C93EA37-411D-3941-B0B9-0B8432DCDE6D}"/>
              </a:ext>
            </a:extLst>
          </p:cNvPr>
          <p:cNvPicPr>
            <a:picLocks noChangeAspect="1"/>
          </p:cNvPicPr>
          <p:nvPr/>
        </p:nvPicPr>
        <p:blipFill>
          <a:blip r:embed="rId27"/>
          <a:stretch>
            <a:fillRect/>
          </a:stretch>
        </p:blipFill>
        <p:spPr>
          <a:xfrm>
            <a:off x="21207473" y="25532343"/>
            <a:ext cx="4018101" cy="417069"/>
          </a:xfrm>
          <a:prstGeom prst="rect">
            <a:avLst/>
          </a:prstGeom>
        </p:spPr>
      </p:pic>
      <p:pic>
        <p:nvPicPr>
          <p:cNvPr id="42" name="Picture 41">
            <a:extLst>
              <a:ext uri="{FF2B5EF4-FFF2-40B4-BE49-F238E27FC236}">
                <a16:creationId xmlns="" xmlns:a16="http://schemas.microsoft.com/office/drawing/2014/main" id="{87567B2E-9CFD-AF4B-9035-89837771B3DA}"/>
              </a:ext>
            </a:extLst>
          </p:cNvPr>
          <p:cNvPicPr>
            <a:picLocks noChangeAspect="1"/>
          </p:cNvPicPr>
          <p:nvPr/>
        </p:nvPicPr>
        <p:blipFill>
          <a:blip r:embed="rId28"/>
          <a:stretch>
            <a:fillRect/>
          </a:stretch>
        </p:blipFill>
        <p:spPr>
          <a:xfrm>
            <a:off x="17149777" y="25531117"/>
            <a:ext cx="3737045" cy="436521"/>
          </a:xfrm>
          <a:prstGeom prst="rect">
            <a:avLst/>
          </a:prstGeom>
        </p:spPr>
      </p:pic>
      <p:pic>
        <p:nvPicPr>
          <p:cNvPr id="6" name="Picture 5"/>
          <p:cNvPicPr>
            <a:picLocks noChangeAspect="1"/>
          </p:cNvPicPr>
          <p:nvPr/>
        </p:nvPicPr>
        <p:blipFill>
          <a:blip r:embed="rId29"/>
          <a:stretch>
            <a:fillRect/>
          </a:stretch>
        </p:blipFill>
        <p:spPr>
          <a:xfrm>
            <a:off x="31872079" y="11556847"/>
            <a:ext cx="8068089" cy="5218508"/>
          </a:xfrm>
          <a:prstGeom prst="rect">
            <a:avLst/>
          </a:prstGeom>
        </p:spPr>
      </p:pic>
      <p:sp>
        <p:nvSpPr>
          <p:cNvPr id="59" name="TextBox 58">
            <a:extLst>
              <a:ext uri="{FF2B5EF4-FFF2-40B4-BE49-F238E27FC236}">
                <a16:creationId xmlns="" xmlns:a16="http://schemas.microsoft.com/office/drawing/2014/main" id="{9F2C4583-F426-7E4A-BA7D-0E90B042AAC1}"/>
              </a:ext>
            </a:extLst>
          </p:cNvPr>
          <p:cNvSpPr txBox="1"/>
          <p:nvPr/>
        </p:nvSpPr>
        <p:spPr>
          <a:xfrm>
            <a:off x="29756414" y="16540904"/>
            <a:ext cx="12487733" cy="523220"/>
          </a:xfrm>
          <a:prstGeom prst="rect">
            <a:avLst/>
          </a:prstGeom>
          <a:noFill/>
        </p:spPr>
        <p:txBody>
          <a:bodyPr wrap="square" rtlCol="0">
            <a:spAutoFit/>
          </a:bodyPr>
          <a:lstStyle/>
          <a:p>
            <a:pPr algn="ctr"/>
            <a:r>
              <a:rPr lang="en-US" sz="2800" dirty="0">
                <a:latin typeface="Palatino"/>
                <a:cs typeface="Palatino"/>
              </a:rPr>
              <a:t>Figure 3: Fit results for </a:t>
            </a:r>
            <a:r>
              <a:rPr lang="en-US" sz="2800" dirty="0" err="1">
                <a:latin typeface="Palatino"/>
                <a:cs typeface="Palatino"/>
              </a:rPr>
              <a:t>JLab</a:t>
            </a:r>
            <a:r>
              <a:rPr lang="en-US" sz="2800" dirty="0">
                <a:latin typeface="Palatino"/>
                <a:cs typeface="Palatino"/>
              </a:rPr>
              <a:t> Hall B </a:t>
            </a:r>
            <a:r>
              <a:rPr lang="en-US" sz="2800" i="1" dirty="0">
                <a:latin typeface="Palatino"/>
                <a:cs typeface="Palatino"/>
              </a:rPr>
              <a:t>A</a:t>
            </a:r>
            <a:r>
              <a:rPr lang="en-US" sz="2800" i="1" baseline="-25000" dirty="0">
                <a:latin typeface="Palatino"/>
                <a:cs typeface="Palatino"/>
              </a:rPr>
              <a:t>LL</a:t>
            </a:r>
            <a:r>
              <a:rPr lang="en-US" sz="2800" i="1" dirty="0">
                <a:latin typeface="Palatino"/>
                <a:cs typeface="Palatino"/>
              </a:rPr>
              <a:t> </a:t>
            </a:r>
            <a:r>
              <a:rPr lang="en-US" sz="2800" dirty="0" smtClean="0">
                <a:latin typeface="Palatino"/>
                <a:cs typeface="Palatino"/>
              </a:rPr>
              <a:t>data.  Plot of </a:t>
            </a:r>
            <a:r>
              <a:rPr lang="en-US" sz="2800" i="1" dirty="0" smtClean="0">
                <a:latin typeface="Palatino"/>
                <a:cs typeface="Palatino"/>
              </a:rPr>
              <a:t>A</a:t>
            </a:r>
            <a:r>
              <a:rPr lang="en-US" sz="2800" i="1" baseline="-25000" dirty="0" smtClean="0">
                <a:latin typeface="Palatino"/>
                <a:cs typeface="Palatino"/>
              </a:rPr>
              <a:t>LL</a:t>
            </a:r>
            <a:r>
              <a:rPr lang="en-US" sz="2800" dirty="0" smtClean="0">
                <a:latin typeface="Palatino"/>
                <a:cs typeface="Palatino"/>
              </a:rPr>
              <a:t> vs</a:t>
            </a:r>
            <a:r>
              <a:rPr lang="en-US" sz="2800" dirty="0">
                <a:latin typeface="Palatino"/>
                <a:cs typeface="Palatino"/>
              </a:rPr>
              <a:t>. </a:t>
            </a:r>
            <a:r>
              <a:rPr lang="en-US" sz="2800" i="1" dirty="0" err="1">
                <a:latin typeface="Palatino"/>
                <a:cs typeface="Palatino"/>
              </a:rPr>
              <a:t>P</a:t>
            </a:r>
            <a:r>
              <a:rPr lang="en-US" sz="2800" i="1" baseline="-25000" dirty="0" err="1">
                <a:latin typeface="Palatino"/>
                <a:cs typeface="Palatino"/>
              </a:rPr>
              <a:t>hT</a:t>
            </a:r>
            <a:r>
              <a:rPr lang="en-US" sz="2800" i="1" baseline="-25000" dirty="0">
                <a:latin typeface="Palatino"/>
                <a:cs typeface="Palatino"/>
              </a:rPr>
              <a:t> </a:t>
            </a:r>
            <a:r>
              <a:rPr lang="en-US" sz="2800" dirty="0" smtClean="0">
                <a:latin typeface="Palatino"/>
                <a:cs typeface="Palatino"/>
              </a:rPr>
              <a:t> .</a:t>
            </a:r>
            <a:endParaRPr lang="en-US" sz="2800" dirty="0">
              <a:latin typeface="Palatino"/>
              <a:cs typeface="Palatino"/>
            </a:endParaRPr>
          </a:p>
        </p:txBody>
      </p:sp>
      <p:sp>
        <p:nvSpPr>
          <p:cNvPr id="61" name="Text Placeholder 22"/>
          <p:cNvSpPr>
            <a:spLocks noGrp="1"/>
          </p:cNvSpPr>
          <p:nvPr>
            <p:ph type="body" sz="quarter" idx="36"/>
          </p:nvPr>
        </p:nvSpPr>
        <p:spPr>
          <a:xfrm>
            <a:off x="13381158" y="3106709"/>
            <a:ext cx="23141563" cy="1598123"/>
          </a:xfrm>
        </p:spPr>
        <p:txBody>
          <a:bodyPr/>
          <a:lstStyle/>
          <a:p>
            <a:r>
              <a:rPr lang="en-US" sz="3960" b="1" dirty="0">
                <a:solidFill>
                  <a:srgbClr val="FFFF00"/>
                </a:solidFill>
                <a:latin typeface="Palatino" charset="0"/>
                <a:ea typeface="Palatino" charset="0"/>
                <a:cs typeface="Palatino" charset="0"/>
              </a:rPr>
              <a:t>M. Albright</a:t>
            </a:r>
            <a:r>
              <a:rPr lang="en-US" sz="3960" b="1" baseline="30000" dirty="0">
                <a:solidFill>
                  <a:srgbClr val="FFFF00"/>
                </a:solidFill>
                <a:latin typeface="Palatino" charset="0"/>
                <a:ea typeface="Palatino" charset="0"/>
                <a:cs typeface="Palatino" charset="0"/>
              </a:rPr>
              <a:t>1</a:t>
            </a:r>
            <a:r>
              <a:rPr lang="en-US" sz="3960" b="1" dirty="0">
                <a:latin typeface="Palatino" charset="0"/>
                <a:ea typeface="Palatino" charset="0"/>
                <a:cs typeface="Palatino" charset="0"/>
              </a:rPr>
              <a:t>, </a:t>
            </a:r>
            <a:r>
              <a:rPr lang="en-US" sz="3960" b="1" dirty="0">
                <a:solidFill>
                  <a:srgbClr val="FFFF00"/>
                </a:solidFill>
                <a:latin typeface="Palatino" charset="0"/>
                <a:ea typeface="Palatino" charset="0"/>
                <a:cs typeface="Palatino" charset="0"/>
              </a:rPr>
              <a:t>S. Dolan</a:t>
            </a:r>
            <a:r>
              <a:rPr lang="en-US" sz="3960" b="1" baseline="30000" dirty="0">
                <a:solidFill>
                  <a:srgbClr val="FFFF00"/>
                </a:solidFill>
                <a:latin typeface="Palatino" charset="0"/>
                <a:ea typeface="Palatino" charset="0"/>
                <a:cs typeface="Palatino" charset="0"/>
              </a:rPr>
              <a:t>2</a:t>
            </a:r>
            <a:r>
              <a:rPr lang="en-US" sz="3960" b="1" dirty="0">
                <a:solidFill>
                  <a:srgbClr val="FFFF00"/>
                </a:solidFill>
                <a:latin typeface="Palatino" charset="0"/>
                <a:ea typeface="Palatino" charset="0"/>
                <a:cs typeface="Palatino" charset="0"/>
              </a:rPr>
              <a:t>, A. Duong</a:t>
            </a:r>
            <a:r>
              <a:rPr lang="en-US" sz="3960" b="1" baseline="30000" dirty="0">
                <a:solidFill>
                  <a:srgbClr val="FFFF00"/>
                </a:solidFill>
                <a:latin typeface="Palatino" charset="0"/>
                <a:ea typeface="Palatino" charset="0"/>
                <a:cs typeface="Palatino" charset="0"/>
              </a:rPr>
              <a:t>2</a:t>
            </a:r>
            <a:r>
              <a:rPr lang="en-US" sz="3960" b="1" dirty="0">
                <a:latin typeface="Palatino" charset="0"/>
                <a:ea typeface="Palatino" charset="0"/>
                <a:cs typeface="Palatino" charset="0"/>
              </a:rPr>
              <a:t>, L. Gamberg</a:t>
            </a:r>
            <a:r>
              <a:rPr lang="en-US" sz="3960" b="1" baseline="30000" dirty="0">
                <a:latin typeface="Palatino" charset="0"/>
                <a:ea typeface="Palatino" charset="0"/>
                <a:cs typeface="Palatino" charset="0"/>
              </a:rPr>
              <a:t>2</a:t>
            </a:r>
            <a:r>
              <a:rPr lang="en-US" sz="3960" b="1" dirty="0">
                <a:latin typeface="Palatino" charset="0"/>
                <a:ea typeface="Palatino" charset="0"/>
                <a:cs typeface="Palatino" charset="0"/>
              </a:rPr>
              <a:t>,</a:t>
            </a:r>
            <a:r>
              <a:rPr lang="en-US" sz="3960" b="1" baseline="30000" dirty="0">
                <a:latin typeface="Palatino" charset="0"/>
                <a:ea typeface="Palatino" charset="0"/>
                <a:cs typeface="Palatino" charset="0"/>
              </a:rPr>
              <a:t> </a:t>
            </a:r>
            <a:r>
              <a:rPr lang="en-US" sz="3960" b="1" dirty="0">
                <a:latin typeface="Palatino" charset="0"/>
                <a:ea typeface="Palatino" charset="0"/>
                <a:cs typeface="Palatino" charset="0"/>
              </a:rPr>
              <a:t>D. Pitonyak</a:t>
            </a:r>
            <a:r>
              <a:rPr lang="en-US" sz="3960" b="1" baseline="30000" dirty="0">
                <a:latin typeface="Palatino" charset="0"/>
                <a:ea typeface="Palatino" charset="0"/>
                <a:cs typeface="Palatino" charset="0"/>
              </a:rPr>
              <a:t>2</a:t>
            </a:r>
            <a:r>
              <a:rPr lang="en-US" sz="3960" b="1" dirty="0">
                <a:latin typeface="Palatino" charset="0"/>
                <a:ea typeface="Palatino" charset="0"/>
                <a:cs typeface="Palatino" charset="0"/>
              </a:rPr>
              <a:t>,</a:t>
            </a:r>
            <a:r>
              <a:rPr lang="en-US" sz="3960" b="1" baseline="30000" dirty="0">
                <a:latin typeface="Palatino" charset="0"/>
                <a:ea typeface="Palatino" charset="0"/>
                <a:cs typeface="Palatino" charset="0"/>
              </a:rPr>
              <a:t> </a:t>
            </a:r>
            <a:r>
              <a:rPr lang="en-US" sz="3960" b="1" dirty="0">
                <a:latin typeface="Palatino" charset="0"/>
                <a:ea typeface="Palatino" charset="0"/>
                <a:cs typeface="Palatino" charset="0"/>
              </a:rPr>
              <a:t>A. Prokudin</a:t>
            </a:r>
            <a:r>
              <a:rPr lang="en-US" sz="3960" b="1" baseline="30000" dirty="0">
                <a:latin typeface="Palatino" charset="0"/>
                <a:ea typeface="Palatino" charset="0"/>
                <a:cs typeface="Palatino" charset="0"/>
              </a:rPr>
              <a:t>2,3</a:t>
            </a:r>
            <a:r>
              <a:rPr lang="en-US" sz="3960" b="1" dirty="0">
                <a:latin typeface="Palatino" charset="0"/>
                <a:ea typeface="Palatino" charset="0"/>
                <a:cs typeface="Palatino" charset="0"/>
              </a:rPr>
              <a:t>, </a:t>
            </a:r>
            <a:r>
              <a:rPr lang="en-US" sz="3960" b="1" dirty="0">
                <a:solidFill>
                  <a:srgbClr val="FFFF00"/>
                </a:solidFill>
                <a:latin typeface="Palatino" charset="0"/>
                <a:ea typeface="Palatino" charset="0"/>
                <a:cs typeface="Palatino" charset="0"/>
              </a:rPr>
              <a:t>Z. Scalyer</a:t>
            </a:r>
            <a:r>
              <a:rPr lang="en-US" sz="3960" b="1" baseline="30000" dirty="0">
                <a:solidFill>
                  <a:srgbClr val="FFFF00"/>
                </a:solidFill>
                <a:latin typeface="Palatino" charset="0"/>
                <a:ea typeface="Palatino" charset="0"/>
                <a:cs typeface="Palatino" charset="0"/>
              </a:rPr>
              <a:t>2</a:t>
            </a:r>
            <a:r>
              <a:rPr lang="en-US" sz="3960" b="1" dirty="0">
                <a:solidFill>
                  <a:srgbClr val="FFFF00"/>
                </a:solidFill>
                <a:latin typeface="Palatino" charset="0"/>
                <a:ea typeface="Palatino" charset="0"/>
                <a:cs typeface="Palatino" charset="0"/>
              </a:rPr>
              <a:t>, D. Xu</a:t>
            </a:r>
            <a:r>
              <a:rPr lang="en-US" sz="3960" b="1" baseline="30000" dirty="0">
                <a:solidFill>
                  <a:srgbClr val="FFFF00"/>
                </a:solidFill>
                <a:latin typeface="Palatino" charset="0"/>
                <a:ea typeface="Palatino" charset="0"/>
                <a:cs typeface="Palatino" charset="0"/>
              </a:rPr>
              <a:t>2</a:t>
            </a:r>
            <a:endParaRPr lang="en-US" sz="3960" b="1" dirty="0">
              <a:solidFill>
                <a:srgbClr val="FFFF00"/>
              </a:solidFill>
              <a:latin typeface="Palatino" charset="0"/>
              <a:ea typeface="Palatino" charset="0"/>
              <a:cs typeface="Palatino" charset="0"/>
            </a:endParaRPr>
          </a:p>
          <a:p>
            <a:pPr algn="ctr"/>
            <a:r>
              <a:rPr lang="en-US" sz="2520" b="1" baseline="30000" dirty="0">
                <a:latin typeface="Palatino" charset="0"/>
                <a:ea typeface="Palatino" charset="0"/>
                <a:cs typeface="Palatino" charset="0"/>
              </a:rPr>
              <a:t>1 </a:t>
            </a:r>
            <a:r>
              <a:rPr lang="en-US" sz="2520" b="1" dirty="0">
                <a:latin typeface="Palatino" charset="0"/>
                <a:ea typeface="Palatino" charset="0"/>
                <a:cs typeface="Palatino" charset="0"/>
              </a:rPr>
              <a:t>College of Engineering, Penn State University </a:t>
            </a:r>
            <a:endParaRPr lang="en-US" sz="2520" b="1" baseline="30000" dirty="0">
              <a:latin typeface="Palatino" charset="0"/>
              <a:ea typeface="Palatino" charset="0"/>
              <a:cs typeface="Palatino" charset="0"/>
            </a:endParaRPr>
          </a:p>
          <a:p>
            <a:pPr algn="ctr"/>
            <a:r>
              <a:rPr lang="en-US" sz="2520" b="1" baseline="30000" dirty="0">
                <a:latin typeface="Palatino" charset="0"/>
                <a:ea typeface="Palatino" charset="0"/>
                <a:cs typeface="Palatino" charset="0"/>
              </a:rPr>
              <a:t>2</a:t>
            </a:r>
            <a:r>
              <a:rPr lang="en-US" sz="2520" b="1" dirty="0">
                <a:latin typeface="Palatino" charset="0"/>
                <a:ea typeface="Palatino" charset="0"/>
                <a:cs typeface="Palatino" charset="0"/>
              </a:rPr>
              <a:t> Division of Science, Penn State University Berks</a:t>
            </a:r>
          </a:p>
          <a:p>
            <a:pPr algn="ctr"/>
            <a:r>
              <a:rPr lang="en-US" sz="2520" b="1" baseline="30000" dirty="0">
                <a:latin typeface="Palatino" charset="0"/>
                <a:ea typeface="Palatino" charset="0"/>
                <a:cs typeface="Palatino" charset="0"/>
              </a:rPr>
              <a:t>3</a:t>
            </a:r>
            <a:r>
              <a:rPr lang="en-US" sz="2520" b="1" dirty="0">
                <a:latin typeface="Palatino" charset="0"/>
                <a:ea typeface="Palatino" charset="0"/>
                <a:cs typeface="Palatino" charset="0"/>
              </a:rPr>
              <a:t> Theory Center, Jefferson Lab, Newport News</a:t>
            </a:r>
          </a:p>
          <a:p>
            <a:endParaRPr lang="en-US" sz="2520" b="1" dirty="0"/>
          </a:p>
        </p:txBody>
      </p:sp>
      <p:pic>
        <p:nvPicPr>
          <p:cNvPr id="62" name="Picture 61">
            <a:extLst>
              <a:ext uri="{FF2B5EF4-FFF2-40B4-BE49-F238E27FC236}">
                <a16:creationId xmlns="" xmlns:a16="http://schemas.microsoft.com/office/drawing/2014/main" id="{B18F1F44-A9D1-3D49-8241-60390EE0EADB}"/>
              </a:ext>
            </a:extLst>
          </p:cNvPr>
          <p:cNvPicPr>
            <a:picLocks noChangeAspect="1"/>
          </p:cNvPicPr>
          <p:nvPr/>
        </p:nvPicPr>
        <p:blipFill>
          <a:blip r:embed="rId30">
            <a:extLst>
              <a:ext uri="{28A0092B-C50C-407E-A947-70E740481C1C}">
                <a14:useLocalDpi xmlns:a14="http://schemas.microsoft.com/office/drawing/2010/main" val="0"/>
              </a:ext>
            </a:extLst>
          </a:blip>
          <a:stretch>
            <a:fillRect/>
          </a:stretch>
        </p:blipFill>
        <p:spPr>
          <a:xfrm>
            <a:off x="30102910" y="17760078"/>
            <a:ext cx="11200631" cy="4238077"/>
          </a:xfrm>
          <a:prstGeom prst="rect">
            <a:avLst/>
          </a:prstGeom>
        </p:spPr>
      </p:pic>
      <p:sp>
        <p:nvSpPr>
          <p:cNvPr id="56" name="Content Placeholder 21"/>
          <p:cNvSpPr txBox="1">
            <a:spLocks/>
          </p:cNvSpPr>
          <p:nvPr/>
        </p:nvSpPr>
        <p:spPr>
          <a:xfrm>
            <a:off x="29381378" y="30344195"/>
            <a:ext cx="12801600" cy="1836977"/>
          </a:xfrm>
          <a:prstGeom prst="rect">
            <a:avLst/>
          </a:prstGeom>
        </p:spPr>
        <p:txBody>
          <a:bodyPr vert="horz" lIns="329184" tIns="164592" rIns="82296" bIns="41148" rtlCol="0">
            <a:noAutofit/>
          </a:bodyPr>
          <a:lstStyle>
            <a:lvl1pPr marL="285750" indent="-285750" algn="l" defTabSz="2743200" rtl="0" eaLnBrk="1" latinLnBrk="0" hangingPunct="1">
              <a:lnSpc>
                <a:spcPct val="100000"/>
              </a:lnSpc>
              <a:spcBef>
                <a:spcPts val="750"/>
              </a:spcBef>
              <a:buClr>
                <a:schemeClr val="accent2"/>
              </a:buClr>
              <a:buFont typeface="Arial" panose="020B0604020202020204" pitchFamily="34" charset="0"/>
              <a:buChar char="•"/>
              <a:defRPr sz="1750" kern="1200" baseline="0">
                <a:solidFill>
                  <a:schemeClr val="tx1"/>
                </a:solidFill>
                <a:latin typeface="+mn-lt"/>
                <a:ea typeface="+mn-ea"/>
                <a:cs typeface="+mn-cs"/>
              </a:defRPr>
            </a:lvl1pPr>
            <a:lvl2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2pPr>
            <a:lvl3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3pPr>
            <a:lvl4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4pPr>
            <a:lvl5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5pPr>
            <a:lvl6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6pPr>
            <a:lvl7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7pPr>
            <a:lvl8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8pPr>
            <a:lvl9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9pPr>
          </a:lstStyle>
          <a:p>
            <a:pPr marL="0" indent="0">
              <a:spcBef>
                <a:spcPts val="0"/>
              </a:spcBef>
              <a:buNone/>
            </a:pPr>
            <a:r>
              <a:rPr lang="en-US" sz="2000" dirty="0">
                <a:latin typeface="Palatino"/>
                <a:ea typeface="Palatino" charset="0"/>
                <a:cs typeface="Palatino" charset="0"/>
              </a:rPr>
              <a:t>We would like </a:t>
            </a:r>
            <a:r>
              <a:rPr lang="en-US" sz="2000" dirty="0" smtClean="0">
                <a:latin typeface="Palatino"/>
                <a:ea typeface="Palatino" charset="0"/>
                <a:cs typeface="Palatino" charset="0"/>
              </a:rPr>
              <a:t>to thank Wally </a:t>
            </a:r>
            <a:r>
              <a:rPr lang="en-US" sz="2000" dirty="0" err="1" smtClean="0">
                <a:latin typeface="Palatino"/>
                <a:ea typeface="Palatino" charset="0"/>
                <a:cs typeface="Palatino" charset="0"/>
              </a:rPr>
              <a:t>Melnitchouk</a:t>
            </a:r>
            <a:r>
              <a:rPr lang="en-US" sz="2000" dirty="0" smtClean="0">
                <a:latin typeface="Palatino"/>
                <a:ea typeface="Palatino" charset="0"/>
                <a:cs typeface="Palatino" charset="0"/>
              </a:rPr>
              <a:t> and Nobuo Sato for discussions and help and to </a:t>
            </a:r>
            <a:r>
              <a:rPr lang="en-US" sz="2000" dirty="0">
                <a:latin typeface="Palatino"/>
                <a:ea typeface="Palatino" charset="0"/>
                <a:cs typeface="Palatino" charset="0"/>
              </a:rPr>
              <a:t>acknowledge partial support from NSF under Contract No. PHY-1623454, DOE under Contracts No. DE-FG02-07ER41460, by the U.S. Department of Energy, Office of Science, Office of Nuclear Physics, within the framework of the TMD Topical Collaboration.</a:t>
            </a:r>
            <a:endParaRPr lang="en-US" sz="2000" b="1" dirty="0">
              <a:latin typeface="Palatino"/>
              <a:ea typeface="Palatino" charset="0"/>
              <a:cs typeface="Palatino" charset="0"/>
            </a:endParaRPr>
          </a:p>
        </p:txBody>
      </p:sp>
    </p:spTree>
    <p:extLst>
      <p:ext uri="{BB962C8B-B14F-4D97-AF65-F5344CB8AC3E}">
        <p14:creationId xmlns:p14="http://schemas.microsoft.com/office/powerpoint/2010/main" val="931198942"/>
      </p:ext>
    </p:extLst>
  </p:cSld>
  <p:clrMapOvr>
    <a:masterClrMapping/>
  </p:clrMapOvr>
</p:sld>
</file>

<file path=ppt/theme/theme1.xml><?xml version="1.0" encoding="utf-8"?>
<a:theme xmlns:a="http://schemas.openxmlformats.org/drawingml/2006/main" name="Medical Poster">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4C5A6A"/>
      </a:hlink>
      <a:folHlink>
        <a:srgbClr val="808DA0"/>
      </a:folHlink>
    </a:clrScheme>
    <a:fontScheme name="Cambria-Calibri">
      <a:majorFont>
        <a:latin typeface="Cambria"/>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4"/>
        </a:solidFill>
        <a:ln>
          <a:noFill/>
        </a:ln>
      </a:spPr>
      <a:bodyPr rtlCol="0" anchor="ctr"/>
      <a:lstStyle>
        <a:defPPr algn="ctr">
          <a:defRPr sz="6000"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w="28575">
          <a:solidFill>
            <a:schemeClr val="accent4"/>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defRPr sz="6000" dirty="0" err="1" smtClean="0"/>
        </a:defPPr>
      </a:lstStyle>
    </a:txDef>
  </a:objectDefaults>
  <a:extraClrSchemeLst/>
  <a:extLst>
    <a:ext uri="{05A4C25C-085E-4340-85A3-A5531E510DB2}">
      <thm15:themeFamily xmlns:thm15="http://schemas.microsoft.com/office/thememl/2012/main" name="Poster (blue and brown design).potx" id="{D3AB00A0-17A8-42E3-B47F-1AD0345D7510}" vid="{AFE1B28E-9149-4462-921E-2E31ABA0912E}"/>
    </a:ext>
  </a:extLst>
</a:theme>
</file>

<file path=ppt/theme/theme2.xml><?xml version="1.0" encoding="utf-8"?>
<a:theme xmlns:a="http://schemas.openxmlformats.org/drawingml/2006/main" name="Office Theme">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4C5A6A"/>
      </a:hlink>
      <a:folHlink>
        <a:srgbClr val="808DA0"/>
      </a:folHlink>
    </a:clrScheme>
    <a:fontScheme name="Cambria-Calibri">
      <a:majorFont>
        <a:latin typeface="Cambria"/>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4C5A6A"/>
      </a:hlink>
      <a:folHlink>
        <a:srgbClr val="808DA0"/>
      </a:folHlink>
    </a:clrScheme>
    <a:fontScheme name="Cambria-Calibri">
      <a:majorFont>
        <a:latin typeface="Cambria"/>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A1110015-E380-4C53-980C-698226C61CA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0</TotalTime>
  <Words>980</Words>
  <Application>Microsoft Macintosh PowerPoint</Application>
  <PresentationFormat>Custom</PresentationFormat>
  <Paragraphs>55</Paragraphs>
  <Slides>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Calibri</vt:lpstr>
      <vt:lpstr>Calibri Light</vt:lpstr>
      <vt:lpstr>Cambria</vt:lpstr>
      <vt:lpstr>Palatino</vt:lpstr>
      <vt:lpstr>Times New Roman</vt:lpstr>
      <vt:lpstr>Arial</vt:lpstr>
      <vt:lpstr>Medical Poster</vt:lpstr>
      <vt:lpstr>Spinning Protons and the Hidden Life of Their Constituents Longitudinally Polarized TMDs from JLab Data</vt:lpstr>
    </vt:vector>
  </TitlesOfParts>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Analysis of pion production data in electron-hadron scattering at JLAB using the TMD Parton Model Formalism</dc:title>
  <dc:creator/>
  <cp:keywords/>
  <cp:lastModifiedBy/>
  <cp:revision>2</cp:revision>
  <cp:lastPrinted>2017-11-13T14:44:32Z</cp:lastPrinted>
  <dcterms:modified xsi:type="dcterms:W3CDTF">2018-04-20T17:26:09Z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TC040015519991</vt:lpwstr>
  </property>
</Properties>
</file>

<file path=docProps/thumbnail.jpeg>
</file>